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0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7" r:id="rId15"/>
    <p:sldId id="278" r:id="rId16"/>
    <p:sldId id="279" r:id="rId17"/>
    <p:sldId id="280" r:id="rId18"/>
    <p:sldId id="281" r:id="rId19"/>
    <p:sldId id="303" r:id="rId20"/>
  </p:sldIdLst>
  <p:sldSz cx="10693400" cy="7562850"/>
  <p:notesSz cx="9807575" cy="6800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08202-F7DD-48C1-ADD1-518EF6BD9E86}" v="3" dt="2026-02-27T14:43:08.44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1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301385" y="642385"/>
            <a:ext cx="472440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81A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381A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59994" y="1800009"/>
            <a:ext cx="5616575" cy="4027804"/>
          </a:xfrm>
          <a:custGeom>
            <a:avLst/>
            <a:gdLst/>
            <a:ahLst/>
            <a:cxnLst/>
            <a:rect l="l" t="t" r="r" b="b"/>
            <a:pathLst>
              <a:path w="5616575" h="4027804">
                <a:moveTo>
                  <a:pt x="5616003" y="0"/>
                </a:moveTo>
                <a:lnTo>
                  <a:pt x="0" y="0"/>
                </a:lnTo>
                <a:lnTo>
                  <a:pt x="0" y="4027195"/>
                </a:lnTo>
                <a:lnTo>
                  <a:pt x="5616003" y="4027195"/>
                </a:lnTo>
                <a:lnTo>
                  <a:pt x="561600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20001" y="2160003"/>
            <a:ext cx="4896485" cy="3307715"/>
          </a:xfrm>
          <a:custGeom>
            <a:avLst/>
            <a:gdLst/>
            <a:ahLst/>
            <a:cxnLst/>
            <a:rect l="l" t="t" r="r" b="b"/>
            <a:pathLst>
              <a:path w="4896485" h="3307715">
                <a:moveTo>
                  <a:pt x="4896002" y="1743608"/>
                </a:moveTo>
                <a:lnTo>
                  <a:pt x="0" y="1743608"/>
                </a:lnTo>
                <a:lnTo>
                  <a:pt x="0" y="3307207"/>
                </a:lnTo>
                <a:lnTo>
                  <a:pt x="4896002" y="3307207"/>
                </a:lnTo>
                <a:lnTo>
                  <a:pt x="4896002" y="1743608"/>
                </a:lnTo>
                <a:close/>
              </a:path>
              <a:path w="4896485" h="3307715">
                <a:moveTo>
                  <a:pt x="4896002" y="0"/>
                </a:moveTo>
                <a:lnTo>
                  <a:pt x="0" y="0"/>
                </a:lnTo>
                <a:lnTo>
                  <a:pt x="0" y="1563598"/>
                </a:lnTo>
                <a:lnTo>
                  <a:pt x="4896002" y="1563598"/>
                </a:lnTo>
                <a:lnTo>
                  <a:pt x="4896002" y="0"/>
                </a:lnTo>
                <a:close/>
              </a:path>
            </a:pathLst>
          </a:custGeom>
          <a:solidFill>
            <a:srgbClr val="00E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91610" y="2514197"/>
            <a:ext cx="297180" cy="405130"/>
          </a:xfrm>
          <a:custGeom>
            <a:avLst/>
            <a:gdLst/>
            <a:ahLst/>
            <a:cxnLst/>
            <a:rect l="l" t="t" r="r" b="b"/>
            <a:pathLst>
              <a:path w="297180" h="405130">
                <a:moveTo>
                  <a:pt x="215963" y="283476"/>
                </a:moveTo>
                <a:lnTo>
                  <a:pt x="148488" y="283476"/>
                </a:lnTo>
                <a:lnTo>
                  <a:pt x="148488" y="404964"/>
                </a:lnTo>
                <a:lnTo>
                  <a:pt x="182232" y="370547"/>
                </a:lnTo>
                <a:lnTo>
                  <a:pt x="215963" y="370547"/>
                </a:lnTo>
                <a:lnTo>
                  <a:pt x="215963" y="283476"/>
                </a:lnTo>
                <a:close/>
              </a:path>
              <a:path w="297180" h="405130">
                <a:moveTo>
                  <a:pt x="215963" y="370547"/>
                </a:moveTo>
                <a:lnTo>
                  <a:pt x="182232" y="370547"/>
                </a:lnTo>
                <a:lnTo>
                  <a:pt x="215963" y="404964"/>
                </a:lnTo>
                <a:lnTo>
                  <a:pt x="215963" y="370547"/>
                </a:lnTo>
                <a:close/>
              </a:path>
              <a:path w="297180" h="405130">
                <a:moveTo>
                  <a:pt x="296964" y="0"/>
                </a:moveTo>
                <a:lnTo>
                  <a:pt x="0" y="0"/>
                </a:lnTo>
                <a:lnTo>
                  <a:pt x="0" y="377977"/>
                </a:lnTo>
                <a:lnTo>
                  <a:pt x="121488" y="377977"/>
                </a:lnTo>
                <a:lnTo>
                  <a:pt x="121488" y="337477"/>
                </a:lnTo>
                <a:lnTo>
                  <a:pt x="40500" y="337477"/>
                </a:lnTo>
                <a:lnTo>
                  <a:pt x="40500" y="40500"/>
                </a:lnTo>
                <a:lnTo>
                  <a:pt x="296964" y="40500"/>
                </a:lnTo>
                <a:lnTo>
                  <a:pt x="296964" y="0"/>
                </a:lnTo>
                <a:close/>
              </a:path>
              <a:path w="297180" h="405130">
                <a:moveTo>
                  <a:pt x="296964" y="40500"/>
                </a:moveTo>
                <a:lnTo>
                  <a:pt x="256463" y="40500"/>
                </a:lnTo>
                <a:lnTo>
                  <a:pt x="256463" y="337477"/>
                </a:lnTo>
                <a:lnTo>
                  <a:pt x="242963" y="337477"/>
                </a:lnTo>
                <a:lnTo>
                  <a:pt x="242963" y="377977"/>
                </a:lnTo>
                <a:lnTo>
                  <a:pt x="296964" y="377977"/>
                </a:lnTo>
                <a:lnTo>
                  <a:pt x="296964" y="40500"/>
                </a:lnTo>
                <a:close/>
              </a:path>
              <a:path w="297180" h="405130">
                <a:moveTo>
                  <a:pt x="215976" y="202476"/>
                </a:moveTo>
                <a:lnTo>
                  <a:pt x="80987" y="202476"/>
                </a:lnTo>
                <a:lnTo>
                  <a:pt x="80987" y="229476"/>
                </a:lnTo>
                <a:lnTo>
                  <a:pt x="215976" y="229476"/>
                </a:lnTo>
                <a:lnTo>
                  <a:pt x="215976" y="202476"/>
                </a:lnTo>
                <a:close/>
              </a:path>
              <a:path w="297180" h="405130">
                <a:moveTo>
                  <a:pt x="215976" y="148488"/>
                </a:moveTo>
                <a:lnTo>
                  <a:pt x="80987" y="148488"/>
                </a:lnTo>
                <a:lnTo>
                  <a:pt x="80987" y="175488"/>
                </a:lnTo>
                <a:lnTo>
                  <a:pt x="215976" y="175488"/>
                </a:lnTo>
                <a:lnTo>
                  <a:pt x="215976" y="148488"/>
                </a:lnTo>
                <a:close/>
              </a:path>
              <a:path w="297180" h="405130">
                <a:moveTo>
                  <a:pt x="215976" y="94488"/>
                </a:moveTo>
                <a:lnTo>
                  <a:pt x="80987" y="94488"/>
                </a:lnTo>
                <a:lnTo>
                  <a:pt x="80987" y="121488"/>
                </a:lnTo>
                <a:lnTo>
                  <a:pt x="215976" y="121488"/>
                </a:lnTo>
                <a:lnTo>
                  <a:pt x="215976" y="94488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0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379204" y="2925584"/>
            <a:ext cx="8313420" cy="4634865"/>
          </a:xfrm>
          <a:custGeom>
            <a:avLst/>
            <a:gdLst/>
            <a:ahLst/>
            <a:cxnLst/>
            <a:rect l="l" t="t" r="r" b="b"/>
            <a:pathLst>
              <a:path w="8313420" h="4634865">
                <a:moveTo>
                  <a:pt x="7203224" y="0"/>
                </a:moveTo>
                <a:lnTo>
                  <a:pt x="0" y="4634420"/>
                </a:lnTo>
                <a:lnTo>
                  <a:pt x="8312797" y="2372677"/>
                </a:lnTo>
                <a:lnTo>
                  <a:pt x="7203224" y="0"/>
                </a:lnTo>
                <a:close/>
              </a:path>
            </a:pathLst>
          </a:custGeom>
          <a:solidFill>
            <a:srgbClr val="E7E7E7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9200" y="3348304"/>
            <a:ext cx="8312802" cy="421170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300" y="210145"/>
            <a:ext cx="6311900" cy="1082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300" y="1800009"/>
            <a:ext cx="6600818" cy="3883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81A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150402" y="7276779"/>
            <a:ext cx="229870" cy="19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81A0A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espace-client.ag2rlamondiale.fr/accuei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hyperlink" Target="http://www.ag2rlamondiale.f/" TargetMode="External"/><Relationship Id="rId21" Type="http://schemas.openxmlformats.org/officeDocument/2006/relationships/image" Target="../media/image27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5" Type="http://schemas.openxmlformats.org/officeDocument/2006/relationships/image" Target="../media/image31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5559" y="6399904"/>
            <a:ext cx="3639185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00"/>
              </a:lnSpc>
              <a:spcBef>
                <a:spcPts val="100"/>
              </a:spcBef>
            </a:pPr>
            <a:r>
              <a:rPr sz="3000" spc="-229" dirty="0">
                <a:solidFill>
                  <a:srgbClr val="381A0A"/>
                </a:solidFill>
                <a:latin typeface="Verdana"/>
                <a:cs typeface="Verdana"/>
              </a:rPr>
              <a:t>Comment</a:t>
            </a:r>
            <a:r>
              <a:rPr sz="3000" spc="-3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381A0A"/>
                </a:solidFill>
                <a:latin typeface="Verdana"/>
                <a:cs typeface="Verdana"/>
              </a:rPr>
              <a:t>accéder</a:t>
            </a:r>
            <a:endParaRPr sz="3000">
              <a:latin typeface="Verdana"/>
              <a:cs typeface="Verdana"/>
            </a:endParaRPr>
          </a:p>
          <a:p>
            <a:pPr marL="12700">
              <a:lnSpc>
                <a:spcPts val="3400"/>
              </a:lnSpc>
            </a:pPr>
            <a:r>
              <a:rPr sz="3000" spc="-204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3000" spc="-3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3000" spc="-12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3000" spc="-3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3000" spc="-105" dirty="0">
                <a:solidFill>
                  <a:srgbClr val="381A0A"/>
                </a:solidFill>
                <a:latin typeface="Verdana"/>
                <a:cs typeface="Verdana"/>
              </a:rPr>
              <a:t>espace</a:t>
            </a:r>
            <a:r>
              <a:rPr sz="3000" spc="-3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3000" spc="-60" dirty="0">
                <a:solidFill>
                  <a:srgbClr val="381A0A"/>
                </a:solidFill>
                <a:latin typeface="Verdana"/>
                <a:cs typeface="Verdana"/>
              </a:rPr>
              <a:t>client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8367" y="745276"/>
            <a:ext cx="1365885" cy="45656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10"/>
              </a:spcBef>
            </a:pPr>
            <a:r>
              <a:rPr sz="1500" spc="-50" dirty="0">
                <a:solidFill>
                  <a:srgbClr val="381A0A"/>
                </a:solidFill>
                <a:latin typeface="Verdana"/>
                <a:cs typeface="Verdana"/>
              </a:rPr>
              <a:t>Prendre</a:t>
            </a:r>
            <a:r>
              <a:rPr sz="1500" spc="-12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500" spc="-100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1500" spc="-12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500" spc="-160" dirty="0">
                <a:solidFill>
                  <a:srgbClr val="381A0A"/>
                </a:solidFill>
                <a:latin typeface="Verdana"/>
                <a:cs typeface="Verdana"/>
              </a:rPr>
              <a:t>main </a:t>
            </a:r>
            <a:r>
              <a:rPr sz="1500" spc="-7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500" spc="-12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381A0A"/>
                </a:solidFill>
                <a:latin typeface="Verdana"/>
                <a:cs typeface="Verdana"/>
              </a:rPr>
              <a:t>demain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998" y="359999"/>
            <a:ext cx="2981960" cy="486409"/>
            <a:chOff x="359998" y="359999"/>
            <a:chExt cx="2981960" cy="486409"/>
          </a:xfrm>
        </p:grpSpPr>
        <p:sp>
          <p:nvSpPr>
            <p:cNvPr id="5" name="object 5"/>
            <p:cNvSpPr/>
            <p:nvPr/>
          </p:nvSpPr>
          <p:spPr>
            <a:xfrm>
              <a:off x="454766" y="724505"/>
              <a:ext cx="148590" cy="121920"/>
            </a:xfrm>
            <a:custGeom>
              <a:avLst/>
              <a:gdLst/>
              <a:ahLst/>
              <a:cxnLst/>
              <a:rect l="l" t="t" r="r" b="b"/>
              <a:pathLst>
                <a:path w="148590" h="121919">
                  <a:moveTo>
                    <a:pt x="26733" y="0"/>
                  </a:moveTo>
                  <a:lnTo>
                    <a:pt x="0" y="26720"/>
                  </a:lnTo>
                  <a:lnTo>
                    <a:pt x="148221" y="121500"/>
                  </a:lnTo>
                  <a:lnTo>
                    <a:pt x="26733" y="0"/>
                  </a:lnTo>
                  <a:close/>
                </a:path>
              </a:pathLst>
            </a:custGeom>
            <a:solidFill>
              <a:srgbClr val="00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2987" y="360005"/>
              <a:ext cx="148590" cy="121920"/>
            </a:xfrm>
            <a:custGeom>
              <a:avLst/>
              <a:gdLst/>
              <a:ahLst/>
              <a:cxnLst/>
              <a:rect l="l" t="t" r="r" b="b"/>
              <a:pathLst>
                <a:path w="148590" h="121920">
                  <a:moveTo>
                    <a:pt x="0" y="0"/>
                  </a:moveTo>
                  <a:lnTo>
                    <a:pt x="121513" y="121488"/>
                  </a:lnTo>
                  <a:lnTo>
                    <a:pt x="148234" y="94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4765" y="359999"/>
              <a:ext cx="391795" cy="365125"/>
            </a:xfrm>
            <a:custGeom>
              <a:avLst/>
              <a:gdLst/>
              <a:ahLst/>
              <a:cxnLst/>
              <a:rect l="l" t="t" r="r" b="b"/>
              <a:pathLst>
                <a:path w="391794" h="365125">
                  <a:moveTo>
                    <a:pt x="148221" y="0"/>
                  </a:moveTo>
                  <a:lnTo>
                    <a:pt x="0" y="94754"/>
                  </a:lnTo>
                  <a:lnTo>
                    <a:pt x="269735" y="364502"/>
                  </a:lnTo>
                  <a:lnTo>
                    <a:pt x="391223" y="242989"/>
                  </a:lnTo>
                  <a:lnTo>
                    <a:pt x="269735" y="121488"/>
                  </a:lnTo>
                  <a:lnTo>
                    <a:pt x="148221" y="0"/>
                  </a:lnTo>
                  <a:close/>
                </a:path>
              </a:pathLst>
            </a:custGeom>
            <a:solidFill>
              <a:srgbClr val="00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9994" y="481494"/>
              <a:ext cx="2692400" cy="365125"/>
            </a:xfrm>
            <a:custGeom>
              <a:avLst/>
              <a:gdLst/>
              <a:ahLst/>
              <a:cxnLst/>
              <a:rect l="l" t="t" r="r" b="b"/>
              <a:pathLst>
                <a:path w="2692400" h="365125">
                  <a:moveTo>
                    <a:pt x="391223" y="269735"/>
                  </a:moveTo>
                  <a:lnTo>
                    <a:pt x="364502" y="243014"/>
                  </a:lnTo>
                  <a:lnTo>
                    <a:pt x="121500" y="0"/>
                  </a:lnTo>
                  <a:lnTo>
                    <a:pt x="0" y="121500"/>
                  </a:lnTo>
                  <a:lnTo>
                    <a:pt x="242989" y="364515"/>
                  </a:lnTo>
                  <a:lnTo>
                    <a:pt x="391223" y="269735"/>
                  </a:lnTo>
                  <a:close/>
                </a:path>
                <a:path w="2692400" h="365125">
                  <a:moveTo>
                    <a:pt x="735533" y="213334"/>
                  </a:moveTo>
                  <a:lnTo>
                    <a:pt x="719150" y="168427"/>
                  </a:lnTo>
                  <a:lnTo>
                    <a:pt x="708101" y="138150"/>
                  </a:lnTo>
                  <a:lnTo>
                    <a:pt x="684847" y="74434"/>
                  </a:lnTo>
                  <a:lnTo>
                    <a:pt x="674941" y="47307"/>
                  </a:lnTo>
                  <a:lnTo>
                    <a:pt x="674941" y="138150"/>
                  </a:lnTo>
                  <a:lnTo>
                    <a:pt x="631075" y="138150"/>
                  </a:lnTo>
                  <a:lnTo>
                    <a:pt x="653008" y="74434"/>
                  </a:lnTo>
                  <a:lnTo>
                    <a:pt x="674941" y="138150"/>
                  </a:lnTo>
                  <a:lnTo>
                    <a:pt x="674941" y="47307"/>
                  </a:lnTo>
                  <a:lnTo>
                    <a:pt x="670344" y="34709"/>
                  </a:lnTo>
                  <a:lnTo>
                    <a:pt x="669721" y="33972"/>
                  </a:lnTo>
                  <a:lnTo>
                    <a:pt x="636308" y="33972"/>
                  </a:lnTo>
                  <a:lnTo>
                    <a:pt x="635673" y="34709"/>
                  </a:lnTo>
                  <a:lnTo>
                    <a:pt x="570484" y="213334"/>
                  </a:lnTo>
                  <a:lnTo>
                    <a:pt x="570509" y="215493"/>
                  </a:lnTo>
                  <a:lnTo>
                    <a:pt x="571550" y="216738"/>
                  </a:lnTo>
                  <a:lnTo>
                    <a:pt x="603669" y="216738"/>
                  </a:lnTo>
                  <a:lnTo>
                    <a:pt x="604431" y="215684"/>
                  </a:lnTo>
                  <a:lnTo>
                    <a:pt x="620636" y="168427"/>
                  </a:lnTo>
                  <a:lnTo>
                    <a:pt x="685380" y="168427"/>
                  </a:lnTo>
                  <a:lnTo>
                    <a:pt x="701522" y="215493"/>
                  </a:lnTo>
                  <a:lnTo>
                    <a:pt x="701586" y="215684"/>
                  </a:lnTo>
                  <a:lnTo>
                    <a:pt x="702094" y="216738"/>
                  </a:lnTo>
                  <a:lnTo>
                    <a:pt x="734466" y="216738"/>
                  </a:lnTo>
                  <a:lnTo>
                    <a:pt x="735520" y="215493"/>
                  </a:lnTo>
                  <a:lnTo>
                    <a:pt x="735533" y="213334"/>
                  </a:lnTo>
                  <a:close/>
                </a:path>
                <a:path w="2692400" h="365125">
                  <a:moveTo>
                    <a:pt x="1628838" y="213334"/>
                  </a:moveTo>
                  <a:lnTo>
                    <a:pt x="1612455" y="168427"/>
                  </a:lnTo>
                  <a:lnTo>
                    <a:pt x="1601406" y="138150"/>
                  </a:lnTo>
                  <a:lnTo>
                    <a:pt x="1578152" y="74434"/>
                  </a:lnTo>
                  <a:lnTo>
                    <a:pt x="1568246" y="47307"/>
                  </a:lnTo>
                  <a:lnTo>
                    <a:pt x="1568246" y="138150"/>
                  </a:lnTo>
                  <a:lnTo>
                    <a:pt x="1524381" y="138150"/>
                  </a:lnTo>
                  <a:lnTo>
                    <a:pt x="1546313" y="74434"/>
                  </a:lnTo>
                  <a:lnTo>
                    <a:pt x="1568246" y="138150"/>
                  </a:lnTo>
                  <a:lnTo>
                    <a:pt x="1568246" y="47307"/>
                  </a:lnTo>
                  <a:lnTo>
                    <a:pt x="1563649" y="34709"/>
                  </a:lnTo>
                  <a:lnTo>
                    <a:pt x="1563027" y="33972"/>
                  </a:lnTo>
                  <a:lnTo>
                    <a:pt x="1529613" y="33972"/>
                  </a:lnTo>
                  <a:lnTo>
                    <a:pt x="1528978" y="34709"/>
                  </a:lnTo>
                  <a:lnTo>
                    <a:pt x="1463789" y="213334"/>
                  </a:lnTo>
                  <a:lnTo>
                    <a:pt x="1463814" y="215493"/>
                  </a:lnTo>
                  <a:lnTo>
                    <a:pt x="1464856" y="216738"/>
                  </a:lnTo>
                  <a:lnTo>
                    <a:pt x="1496974" y="216738"/>
                  </a:lnTo>
                  <a:lnTo>
                    <a:pt x="1497736" y="215684"/>
                  </a:lnTo>
                  <a:lnTo>
                    <a:pt x="1513941" y="168427"/>
                  </a:lnTo>
                  <a:lnTo>
                    <a:pt x="1578698" y="168427"/>
                  </a:lnTo>
                  <a:lnTo>
                    <a:pt x="1594827" y="215493"/>
                  </a:lnTo>
                  <a:lnTo>
                    <a:pt x="1594891" y="215684"/>
                  </a:lnTo>
                  <a:lnTo>
                    <a:pt x="1595399" y="216738"/>
                  </a:lnTo>
                  <a:lnTo>
                    <a:pt x="1627784" y="216738"/>
                  </a:lnTo>
                  <a:lnTo>
                    <a:pt x="1628825" y="215493"/>
                  </a:lnTo>
                  <a:lnTo>
                    <a:pt x="1628838" y="213334"/>
                  </a:lnTo>
                  <a:close/>
                </a:path>
                <a:path w="2692400" h="365125">
                  <a:moveTo>
                    <a:pt x="2692362" y="213334"/>
                  </a:moveTo>
                  <a:lnTo>
                    <a:pt x="2675966" y="168427"/>
                  </a:lnTo>
                  <a:lnTo>
                    <a:pt x="2664917" y="138150"/>
                  </a:lnTo>
                  <a:lnTo>
                    <a:pt x="2641663" y="74434"/>
                  </a:lnTo>
                  <a:lnTo>
                    <a:pt x="2631770" y="47320"/>
                  </a:lnTo>
                  <a:lnTo>
                    <a:pt x="2631770" y="138150"/>
                  </a:lnTo>
                  <a:lnTo>
                    <a:pt x="2587904" y="138150"/>
                  </a:lnTo>
                  <a:lnTo>
                    <a:pt x="2609837" y="74434"/>
                  </a:lnTo>
                  <a:lnTo>
                    <a:pt x="2631770" y="138150"/>
                  </a:lnTo>
                  <a:lnTo>
                    <a:pt x="2631770" y="47320"/>
                  </a:lnTo>
                  <a:lnTo>
                    <a:pt x="2627172" y="34709"/>
                  </a:lnTo>
                  <a:lnTo>
                    <a:pt x="2626550" y="33972"/>
                  </a:lnTo>
                  <a:lnTo>
                    <a:pt x="2593136" y="33972"/>
                  </a:lnTo>
                  <a:lnTo>
                    <a:pt x="2592501" y="34709"/>
                  </a:lnTo>
                  <a:lnTo>
                    <a:pt x="2527312" y="213334"/>
                  </a:lnTo>
                  <a:lnTo>
                    <a:pt x="2527338" y="215493"/>
                  </a:lnTo>
                  <a:lnTo>
                    <a:pt x="2528379" y="216738"/>
                  </a:lnTo>
                  <a:lnTo>
                    <a:pt x="2560497" y="216738"/>
                  </a:lnTo>
                  <a:lnTo>
                    <a:pt x="2561259" y="215684"/>
                  </a:lnTo>
                  <a:lnTo>
                    <a:pt x="2577465" y="168427"/>
                  </a:lnTo>
                  <a:lnTo>
                    <a:pt x="2642209" y="168427"/>
                  </a:lnTo>
                  <a:lnTo>
                    <a:pt x="2658338" y="215493"/>
                  </a:lnTo>
                  <a:lnTo>
                    <a:pt x="2658414" y="215684"/>
                  </a:lnTo>
                  <a:lnTo>
                    <a:pt x="2658922" y="216738"/>
                  </a:lnTo>
                  <a:lnTo>
                    <a:pt x="2691295" y="216738"/>
                  </a:lnTo>
                  <a:lnTo>
                    <a:pt x="2692349" y="215493"/>
                  </a:lnTo>
                  <a:lnTo>
                    <a:pt x="2692362" y="213334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7528" y="515461"/>
              <a:ext cx="143865" cy="1827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01763" y="512851"/>
              <a:ext cx="2240280" cy="188595"/>
            </a:xfrm>
            <a:custGeom>
              <a:avLst/>
              <a:gdLst/>
              <a:ahLst/>
              <a:cxnLst/>
              <a:rect l="l" t="t" r="r" b="b"/>
              <a:pathLst>
                <a:path w="2240279" h="188595">
                  <a:moveTo>
                    <a:pt x="167881" y="90347"/>
                  </a:moveTo>
                  <a:lnTo>
                    <a:pt x="167093" y="89560"/>
                  </a:lnTo>
                  <a:lnTo>
                    <a:pt x="86677" y="89560"/>
                  </a:lnTo>
                  <a:lnTo>
                    <a:pt x="84848" y="89560"/>
                  </a:lnTo>
                  <a:lnTo>
                    <a:pt x="84061" y="90347"/>
                  </a:lnTo>
                  <a:lnTo>
                    <a:pt x="84061" y="119062"/>
                  </a:lnTo>
                  <a:lnTo>
                    <a:pt x="84848" y="119849"/>
                  </a:lnTo>
                  <a:lnTo>
                    <a:pt x="134975" y="119849"/>
                  </a:lnTo>
                  <a:lnTo>
                    <a:pt x="134975" y="135255"/>
                  </a:lnTo>
                  <a:lnTo>
                    <a:pt x="126415" y="145148"/>
                  </a:lnTo>
                  <a:lnTo>
                    <a:pt x="115684" y="152158"/>
                  </a:lnTo>
                  <a:lnTo>
                    <a:pt x="102844" y="156324"/>
                  </a:lnTo>
                  <a:lnTo>
                    <a:pt x="87985" y="157708"/>
                  </a:lnTo>
                  <a:lnTo>
                    <a:pt x="66535" y="153441"/>
                  </a:lnTo>
                  <a:lnTo>
                    <a:pt x="49403" y="141020"/>
                  </a:lnTo>
                  <a:lnTo>
                    <a:pt x="38049" y="121031"/>
                  </a:lnTo>
                  <a:lnTo>
                    <a:pt x="33934" y="94005"/>
                  </a:lnTo>
                  <a:lnTo>
                    <a:pt x="38506" y="66205"/>
                  </a:lnTo>
                  <a:lnTo>
                    <a:pt x="50546" y="46278"/>
                  </a:lnTo>
                  <a:lnTo>
                    <a:pt x="67525" y="34290"/>
                  </a:lnTo>
                  <a:lnTo>
                    <a:pt x="86944" y="30289"/>
                  </a:lnTo>
                  <a:lnTo>
                    <a:pt x="101676" y="31788"/>
                  </a:lnTo>
                  <a:lnTo>
                    <a:pt x="114515" y="36639"/>
                  </a:lnTo>
                  <a:lnTo>
                    <a:pt x="124790" y="45364"/>
                  </a:lnTo>
                  <a:lnTo>
                    <a:pt x="131851" y="58496"/>
                  </a:lnTo>
                  <a:lnTo>
                    <a:pt x="132448" y="60286"/>
                  </a:lnTo>
                  <a:lnTo>
                    <a:pt x="133413" y="61099"/>
                  </a:lnTo>
                  <a:lnTo>
                    <a:pt x="139026" y="15735"/>
                  </a:lnTo>
                  <a:lnTo>
                    <a:pt x="86944" y="0"/>
                  </a:lnTo>
                  <a:lnTo>
                    <a:pt x="54851" y="6019"/>
                  </a:lnTo>
                  <a:lnTo>
                    <a:pt x="27012" y="23888"/>
                  </a:lnTo>
                  <a:lnTo>
                    <a:pt x="7416" y="53314"/>
                  </a:lnTo>
                  <a:lnTo>
                    <a:pt x="0" y="94005"/>
                  </a:lnTo>
                  <a:lnTo>
                    <a:pt x="7289" y="135115"/>
                  </a:lnTo>
                  <a:lnTo>
                    <a:pt x="26987" y="164490"/>
                  </a:lnTo>
                  <a:lnTo>
                    <a:pt x="55829" y="182105"/>
                  </a:lnTo>
                  <a:lnTo>
                    <a:pt x="90589" y="187985"/>
                  </a:lnTo>
                  <a:lnTo>
                    <a:pt x="113106" y="185064"/>
                  </a:lnTo>
                  <a:lnTo>
                    <a:pt x="151511" y="163957"/>
                  </a:lnTo>
                  <a:lnTo>
                    <a:pt x="167881" y="140995"/>
                  </a:lnTo>
                  <a:lnTo>
                    <a:pt x="167881" y="90347"/>
                  </a:lnTo>
                  <a:close/>
                </a:path>
                <a:path w="2240279" h="188595">
                  <a:moveTo>
                    <a:pt x="707974" y="156095"/>
                  </a:moveTo>
                  <a:lnTo>
                    <a:pt x="707567" y="156095"/>
                  </a:lnTo>
                  <a:lnTo>
                    <a:pt x="707567" y="154825"/>
                  </a:lnTo>
                  <a:lnTo>
                    <a:pt x="616331" y="154825"/>
                  </a:lnTo>
                  <a:lnTo>
                    <a:pt x="616331" y="3695"/>
                  </a:lnTo>
                  <a:lnTo>
                    <a:pt x="616000" y="3695"/>
                  </a:lnTo>
                  <a:lnTo>
                    <a:pt x="616000" y="2425"/>
                  </a:lnTo>
                  <a:lnTo>
                    <a:pt x="583780" y="2425"/>
                  </a:lnTo>
                  <a:lnTo>
                    <a:pt x="583780" y="3695"/>
                  </a:lnTo>
                  <a:lnTo>
                    <a:pt x="583438" y="3695"/>
                  </a:lnTo>
                  <a:lnTo>
                    <a:pt x="583438" y="154825"/>
                  </a:lnTo>
                  <a:lnTo>
                    <a:pt x="583438" y="156095"/>
                  </a:lnTo>
                  <a:lnTo>
                    <a:pt x="583438" y="182765"/>
                  </a:lnTo>
                  <a:lnTo>
                    <a:pt x="583438" y="184035"/>
                  </a:lnTo>
                  <a:lnTo>
                    <a:pt x="583514" y="185305"/>
                  </a:lnTo>
                  <a:lnTo>
                    <a:pt x="707898" y="185305"/>
                  </a:lnTo>
                  <a:lnTo>
                    <a:pt x="707898" y="184035"/>
                  </a:lnTo>
                  <a:lnTo>
                    <a:pt x="707974" y="182765"/>
                  </a:lnTo>
                  <a:lnTo>
                    <a:pt x="707974" y="156095"/>
                  </a:lnTo>
                  <a:close/>
                </a:path>
                <a:path w="2240279" h="188595">
                  <a:moveTo>
                    <a:pt x="1768856" y="3695"/>
                  </a:moveTo>
                  <a:lnTo>
                    <a:pt x="1768525" y="3695"/>
                  </a:lnTo>
                  <a:lnTo>
                    <a:pt x="1768525" y="2425"/>
                  </a:lnTo>
                  <a:lnTo>
                    <a:pt x="1736305" y="2425"/>
                  </a:lnTo>
                  <a:lnTo>
                    <a:pt x="1736305" y="3695"/>
                  </a:lnTo>
                  <a:lnTo>
                    <a:pt x="1735963" y="3695"/>
                  </a:lnTo>
                  <a:lnTo>
                    <a:pt x="1735963" y="182765"/>
                  </a:lnTo>
                  <a:lnTo>
                    <a:pt x="1735963" y="184035"/>
                  </a:lnTo>
                  <a:lnTo>
                    <a:pt x="1736039" y="185305"/>
                  </a:lnTo>
                  <a:lnTo>
                    <a:pt x="1768779" y="185305"/>
                  </a:lnTo>
                  <a:lnTo>
                    <a:pt x="1768779" y="184035"/>
                  </a:lnTo>
                  <a:lnTo>
                    <a:pt x="1768856" y="182765"/>
                  </a:lnTo>
                  <a:lnTo>
                    <a:pt x="1768856" y="3695"/>
                  </a:lnTo>
                  <a:close/>
                </a:path>
                <a:path w="2240279" h="188595">
                  <a:moveTo>
                    <a:pt x="2092845" y="156095"/>
                  </a:moveTo>
                  <a:lnTo>
                    <a:pt x="2092439" y="156095"/>
                  </a:lnTo>
                  <a:lnTo>
                    <a:pt x="2092439" y="154825"/>
                  </a:lnTo>
                  <a:lnTo>
                    <a:pt x="2001202" y="154825"/>
                  </a:lnTo>
                  <a:lnTo>
                    <a:pt x="2001202" y="3695"/>
                  </a:lnTo>
                  <a:lnTo>
                    <a:pt x="2000859" y="3695"/>
                  </a:lnTo>
                  <a:lnTo>
                    <a:pt x="2000859" y="2425"/>
                  </a:lnTo>
                  <a:lnTo>
                    <a:pt x="1968652" y="2425"/>
                  </a:lnTo>
                  <a:lnTo>
                    <a:pt x="1968652" y="3695"/>
                  </a:lnTo>
                  <a:lnTo>
                    <a:pt x="1968309" y="3695"/>
                  </a:lnTo>
                  <a:lnTo>
                    <a:pt x="1968309" y="154825"/>
                  </a:lnTo>
                  <a:lnTo>
                    <a:pt x="1968309" y="156095"/>
                  </a:lnTo>
                  <a:lnTo>
                    <a:pt x="1968309" y="182765"/>
                  </a:lnTo>
                  <a:lnTo>
                    <a:pt x="1968309" y="184035"/>
                  </a:lnTo>
                  <a:lnTo>
                    <a:pt x="1968385" y="185305"/>
                  </a:lnTo>
                  <a:lnTo>
                    <a:pt x="2092769" y="185305"/>
                  </a:lnTo>
                  <a:lnTo>
                    <a:pt x="2092769" y="184035"/>
                  </a:lnTo>
                  <a:lnTo>
                    <a:pt x="2092845" y="182765"/>
                  </a:lnTo>
                  <a:lnTo>
                    <a:pt x="2092845" y="156095"/>
                  </a:lnTo>
                  <a:close/>
                </a:path>
                <a:path w="2240279" h="188595">
                  <a:moveTo>
                    <a:pt x="2240076" y="155244"/>
                  </a:moveTo>
                  <a:lnTo>
                    <a:pt x="2151303" y="155244"/>
                  </a:lnTo>
                  <a:lnTo>
                    <a:pt x="2151303" y="104444"/>
                  </a:lnTo>
                  <a:lnTo>
                    <a:pt x="2228177" y="104444"/>
                  </a:lnTo>
                  <a:lnTo>
                    <a:pt x="2228177" y="103174"/>
                  </a:lnTo>
                  <a:lnTo>
                    <a:pt x="2228329" y="103174"/>
                  </a:lnTo>
                  <a:lnTo>
                    <a:pt x="2228329" y="75234"/>
                  </a:lnTo>
                  <a:lnTo>
                    <a:pt x="2227986" y="75234"/>
                  </a:lnTo>
                  <a:lnTo>
                    <a:pt x="2227986" y="73964"/>
                  </a:lnTo>
                  <a:lnTo>
                    <a:pt x="2151303" y="73964"/>
                  </a:lnTo>
                  <a:lnTo>
                    <a:pt x="2151303" y="33324"/>
                  </a:lnTo>
                  <a:lnTo>
                    <a:pt x="2235593" y="33324"/>
                  </a:lnTo>
                  <a:lnTo>
                    <a:pt x="2235593" y="32054"/>
                  </a:lnTo>
                  <a:lnTo>
                    <a:pt x="2236152" y="32054"/>
                  </a:lnTo>
                  <a:lnTo>
                    <a:pt x="2236152" y="2844"/>
                  </a:lnTo>
                  <a:lnTo>
                    <a:pt x="2118410" y="2844"/>
                  </a:lnTo>
                  <a:lnTo>
                    <a:pt x="2118410" y="32054"/>
                  </a:lnTo>
                  <a:lnTo>
                    <a:pt x="2118410" y="33324"/>
                  </a:lnTo>
                  <a:lnTo>
                    <a:pt x="2118410" y="184454"/>
                  </a:lnTo>
                  <a:lnTo>
                    <a:pt x="2118893" y="184454"/>
                  </a:lnTo>
                  <a:lnTo>
                    <a:pt x="2118893" y="185724"/>
                  </a:lnTo>
                  <a:lnTo>
                    <a:pt x="2239581" y="185724"/>
                  </a:lnTo>
                  <a:lnTo>
                    <a:pt x="2239581" y="184454"/>
                  </a:lnTo>
                  <a:lnTo>
                    <a:pt x="2240076" y="184454"/>
                  </a:lnTo>
                  <a:lnTo>
                    <a:pt x="2240076" y="155244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8084" y="515453"/>
              <a:ext cx="171792" cy="1827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7667" y="515456"/>
              <a:ext cx="145173" cy="1827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8832" y="512847"/>
              <a:ext cx="180670" cy="1879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2878" y="515461"/>
              <a:ext cx="135242" cy="1827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5722" y="512845"/>
              <a:ext cx="126631" cy="1853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279" y="2410294"/>
            <a:ext cx="3695065" cy="2339975"/>
            <a:chOff x="358279" y="2410294"/>
            <a:chExt cx="3695065" cy="2339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79" y="2411869"/>
              <a:ext cx="3691826" cy="23365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9867" y="2411882"/>
              <a:ext cx="3691890" cy="2336800"/>
            </a:xfrm>
            <a:custGeom>
              <a:avLst/>
              <a:gdLst/>
              <a:ahLst/>
              <a:cxnLst/>
              <a:rect l="l" t="t" r="r" b="b"/>
              <a:pathLst>
                <a:path w="3691890" h="2336800">
                  <a:moveTo>
                    <a:pt x="0" y="2336571"/>
                  </a:moveTo>
                  <a:lnTo>
                    <a:pt x="3691826" y="2336571"/>
                  </a:lnTo>
                  <a:lnTo>
                    <a:pt x="3691826" y="0"/>
                  </a:lnTo>
                  <a:lnTo>
                    <a:pt x="0" y="0"/>
                  </a:lnTo>
                  <a:lnTo>
                    <a:pt x="0" y="2336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60"/>
              </a:lnSpc>
              <a:spcBef>
                <a:spcPts val="100"/>
              </a:spcBef>
            </a:pPr>
            <a:r>
              <a:rPr spc="-150" dirty="0"/>
              <a:t>Réception</a:t>
            </a:r>
            <a:r>
              <a:rPr spc="-375" dirty="0"/>
              <a:t> </a:t>
            </a:r>
            <a:r>
              <a:rPr spc="-215" dirty="0"/>
              <a:t>du</a:t>
            </a:r>
            <a:r>
              <a:rPr spc="-370" dirty="0"/>
              <a:t> </a:t>
            </a:r>
            <a:r>
              <a:rPr spc="-20" dirty="0"/>
              <a:t>code</a:t>
            </a:r>
          </a:p>
          <a:p>
            <a:pPr marL="12700">
              <a:lnSpc>
                <a:spcPts val="4160"/>
              </a:lnSpc>
            </a:pPr>
            <a:r>
              <a:rPr spc="-120" dirty="0"/>
              <a:t>de</a:t>
            </a:r>
            <a:r>
              <a:rPr spc="-375" dirty="0"/>
              <a:t> </a:t>
            </a:r>
            <a:r>
              <a:rPr spc="-155" dirty="0"/>
              <a:t>vérification</a:t>
            </a:r>
            <a:r>
              <a:rPr spc="-370" dirty="0"/>
              <a:t> </a:t>
            </a:r>
            <a:r>
              <a:rPr spc="-175" dirty="0"/>
              <a:t>par</a:t>
            </a:r>
            <a:r>
              <a:rPr spc="-370" dirty="0"/>
              <a:t> </a:t>
            </a:r>
            <a:r>
              <a:rPr spc="-60" dirty="0"/>
              <a:t>courrier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7300" y="4991529"/>
            <a:ext cx="4307840" cy="118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20" dirty="0">
                <a:solidFill>
                  <a:srgbClr val="381A0A"/>
                </a:solidFill>
                <a:latin typeface="Calibri"/>
                <a:cs typeface="Calibri"/>
              </a:rPr>
              <a:t>Un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381A0A"/>
                </a:solidFill>
                <a:latin typeface="Calibri"/>
                <a:cs typeface="Calibri"/>
              </a:rPr>
              <a:t>message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20" dirty="0">
                <a:solidFill>
                  <a:srgbClr val="381A0A"/>
                </a:solidFill>
                <a:latin typeface="Calibri"/>
                <a:cs typeface="Calibri"/>
              </a:rPr>
              <a:t>confirmation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381A0A"/>
                </a:solidFill>
                <a:latin typeface="Calibri"/>
                <a:cs typeface="Calibri"/>
              </a:rPr>
              <a:t>s’affiche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381A0A"/>
                </a:solidFill>
                <a:latin typeface="Calibri"/>
                <a:cs typeface="Calibri"/>
              </a:rPr>
              <a:t>à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81A0A"/>
                </a:solidFill>
                <a:latin typeface="Calibri"/>
                <a:cs typeface="Calibri"/>
              </a:rPr>
              <a:t>l’écran.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300"/>
              </a:lnSpc>
              <a:spcBef>
                <a:spcPts val="1340"/>
              </a:spcBef>
            </a:pP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courrier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contenant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vérification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sera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envoyé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l’adresse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postale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enregistrée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dans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nos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bases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données.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ts val="1300"/>
              </a:lnSpc>
              <a:spcBef>
                <a:spcPts val="1300"/>
              </a:spcBef>
            </a:pP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est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valable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30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jours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partir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date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à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laquelle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avez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demandé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l’envoi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celui-ci.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8002" y="2411996"/>
            <a:ext cx="3204006" cy="478801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59994" y="1800009"/>
            <a:ext cx="877569" cy="271145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0" dirty="0">
                <a:solidFill>
                  <a:srgbClr val="FFFFFF"/>
                </a:solidFill>
                <a:latin typeface="Verdana"/>
                <a:cs typeface="Verdana"/>
              </a:rPr>
              <a:t>Parcours 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0" name="object 10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3" name="object 13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9994" y="2412009"/>
            <a:ext cx="4692650" cy="2426335"/>
            <a:chOff x="359994" y="2412009"/>
            <a:chExt cx="4692650" cy="2426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581" y="2474388"/>
              <a:ext cx="4689195" cy="236225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1581" y="2413596"/>
              <a:ext cx="4689475" cy="2423160"/>
            </a:xfrm>
            <a:custGeom>
              <a:avLst/>
              <a:gdLst/>
              <a:ahLst/>
              <a:cxnLst/>
              <a:rect l="l" t="t" r="r" b="b"/>
              <a:pathLst>
                <a:path w="4689475" h="2423160">
                  <a:moveTo>
                    <a:pt x="0" y="2423058"/>
                  </a:moveTo>
                  <a:lnTo>
                    <a:pt x="4689195" y="2423058"/>
                  </a:lnTo>
                  <a:lnTo>
                    <a:pt x="4689195" y="0"/>
                  </a:lnTo>
                  <a:lnTo>
                    <a:pt x="0" y="0"/>
                  </a:lnTo>
                  <a:lnTo>
                    <a:pt x="0" y="242305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0710" y="3626815"/>
              <a:ext cx="4511040" cy="1038225"/>
            </a:xfrm>
            <a:custGeom>
              <a:avLst/>
              <a:gdLst/>
              <a:ahLst/>
              <a:cxnLst/>
              <a:rect l="l" t="t" r="r" b="b"/>
              <a:pathLst>
                <a:path w="4511040" h="1038225">
                  <a:moveTo>
                    <a:pt x="0" y="1038085"/>
                  </a:moveTo>
                  <a:lnTo>
                    <a:pt x="4510951" y="1038085"/>
                  </a:lnTo>
                  <a:lnTo>
                    <a:pt x="4510951" y="0"/>
                  </a:lnTo>
                  <a:lnTo>
                    <a:pt x="0" y="0"/>
                  </a:lnTo>
                  <a:lnTo>
                    <a:pt x="0" y="1038085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7300" y="5080587"/>
            <a:ext cx="4086860" cy="8534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Afin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finaliser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création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compte,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rendez-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5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0052FF"/>
                </a:solidFill>
                <a:latin typeface="Verdana"/>
                <a:cs typeface="Verdana"/>
              </a:rPr>
              <a:t>parcours</a:t>
            </a:r>
            <a:r>
              <a:rPr sz="1100" spc="-7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0052FF"/>
                </a:solidFill>
                <a:latin typeface="Verdana"/>
                <a:cs typeface="Verdana"/>
              </a:rPr>
              <a:t>d’inscription</a:t>
            </a:r>
            <a:r>
              <a:rPr sz="1100" spc="-65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l’espace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client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AG2R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MONDIALE.</a:t>
            </a:r>
            <a:endParaRPr sz="1100">
              <a:latin typeface="Verdana"/>
              <a:cs typeface="Verdana"/>
            </a:endParaRPr>
          </a:p>
          <a:p>
            <a:pPr marL="12700" marR="313690">
              <a:lnSpc>
                <a:spcPts val="1300"/>
              </a:lnSpc>
              <a:spcBef>
                <a:spcPts val="1300"/>
              </a:spcBef>
            </a:pP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Depuis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l’encart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avez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reçu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d’inscription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» cliquez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Saisir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d’inscription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».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8002" y="2411996"/>
            <a:ext cx="3204006" cy="478800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59994" y="1800009"/>
            <a:ext cx="877569" cy="271145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0" dirty="0">
                <a:solidFill>
                  <a:srgbClr val="FFFFFF"/>
                </a:solidFill>
                <a:latin typeface="Verdana"/>
                <a:cs typeface="Verdana"/>
              </a:rPr>
              <a:t>Parcours 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60"/>
              </a:lnSpc>
              <a:spcBef>
                <a:spcPts val="100"/>
              </a:spcBef>
            </a:pPr>
            <a:r>
              <a:rPr spc="-150" dirty="0"/>
              <a:t>Réception</a:t>
            </a:r>
            <a:r>
              <a:rPr spc="-375" dirty="0"/>
              <a:t> </a:t>
            </a:r>
            <a:r>
              <a:rPr spc="-215" dirty="0"/>
              <a:t>du</a:t>
            </a:r>
            <a:r>
              <a:rPr spc="-370" dirty="0"/>
              <a:t> </a:t>
            </a:r>
            <a:r>
              <a:rPr spc="-20" dirty="0"/>
              <a:t>code</a:t>
            </a:r>
          </a:p>
          <a:p>
            <a:pPr marL="12700">
              <a:lnSpc>
                <a:spcPts val="4160"/>
              </a:lnSpc>
            </a:pPr>
            <a:r>
              <a:rPr spc="-120" dirty="0"/>
              <a:t>de</a:t>
            </a:r>
            <a:r>
              <a:rPr spc="-375" dirty="0"/>
              <a:t> </a:t>
            </a:r>
            <a:r>
              <a:rPr spc="-155" dirty="0"/>
              <a:t>vérification</a:t>
            </a:r>
            <a:r>
              <a:rPr spc="-370" dirty="0"/>
              <a:t> </a:t>
            </a:r>
            <a:r>
              <a:rPr spc="-175" dirty="0"/>
              <a:t>par</a:t>
            </a:r>
            <a:r>
              <a:rPr spc="-370" dirty="0"/>
              <a:t> </a:t>
            </a:r>
            <a:r>
              <a:rPr spc="-60" dirty="0"/>
              <a:t>courrier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1" name="object 11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4" name="object 14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9994" y="2442959"/>
            <a:ext cx="5311140" cy="2197735"/>
            <a:chOff x="359994" y="2442959"/>
            <a:chExt cx="5311140" cy="2197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581" y="2444559"/>
              <a:ext cx="5307507" cy="21945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1581" y="2444546"/>
              <a:ext cx="5307965" cy="2194560"/>
            </a:xfrm>
            <a:custGeom>
              <a:avLst/>
              <a:gdLst/>
              <a:ahLst/>
              <a:cxnLst/>
              <a:rect l="l" t="t" r="r" b="b"/>
              <a:pathLst>
                <a:path w="5307965" h="2194560">
                  <a:moveTo>
                    <a:pt x="0" y="2194521"/>
                  </a:moveTo>
                  <a:lnTo>
                    <a:pt x="5307507" y="2194521"/>
                  </a:lnTo>
                  <a:lnTo>
                    <a:pt x="5307507" y="0"/>
                  </a:lnTo>
                  <a:lnTo>
                    <a:pt x="0" y="0"/>
                  </a:lnTo>
                  <a:lnTo>
                    <a:pt x="0" y="21945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47300" y="4883011"/>
            <a:ext cx="3837304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Saisissez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adresse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et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reçu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par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courrier.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Cliquez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Suivant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pour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finaliser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inscription.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78032" y="4328795"/>
            <a:ext cx="391160" cy="188595"/>
          </a:xfrm>
          <a:prstGeom prst="rect">
            <a:avLst/>
          </a:prstGeom>
          <a:solidFill>
            <a:srgbClr val="0052FF"/>
          </a:solidFill>
          <a:ln w="19050">
            <a:solidFill>
              <a:srgbClr val="F6261B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350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Suivant</a:t>
            </a:r>
            <a:endParaRPr sz="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8002" y="2411996"/>
            <a:ext cx="3204006" cy="478800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59994" y="1800009"/>
            <a:ext cx="877569" cy="271145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0" dirty="0">
                <a:solidFill>
                  <a:srgbClr val="FFFFFF"/>
                </a:solidFill>
                <a:latin typeface="Verdana"/>
                <a:cs typeface="Verdana"/>
              </a:rPr>
              <a:t>Parcours 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60"/>
              </a:lnSpc>
              <a:spcBef>
                <a:spcPts val="100"/>
              </a:spcBef>
            </a:pPr>
            <a:r>
              <a:rPr spc="-150" dirty="0"/>
              <a:t>Réception</a:t>
            </a:r>
            <a:r>
              <a:rPr spc="-375" dirty="0"/>
              <a:t> </a:t>
            </a:r>
            <a:r>
              <a:rPr spc="-215" dirty="0"/>
              <a:t>du</a:t>
            </a:r>
            <a:r>
              <a:rPr spc="-370" dirty="0"/>
              <a:t> </a:t>
            </a:r>
            <a:r>
              <a:rPr spc="-20" dirty="0"/>
              <a:t>code</a:t>
            </a:r>
          </a:p>
          <a:p>
            <a:pPr marL="12700">
              <a:lnSpc>
                <a:spcPts val="4160"/>
              </a:lnSpc>
            </a:pPr>
            <a:r>
              <a:rPr spc="-120" dirty="0"/>
              <a:t>de</a:t>
            </a:r>
            <a:r>
              <a:rPr spc="-375" dirty="0"/>
              <a:t> </a:t>
            </a:r>
            <a:r>
              <a:rPr spc="-155" dirty="0"/>
              <a:t>vérification</a:t>
            </a:r>
            <a:r>
              <a:rPr spc="-370" dirty="0"/>
              <a:t> </a:t>
            </a:r>
            <a:r>
              <a:rPr spc="-175" dirty="0"/>
              <a:t>par</a:t>
            </a:r>
            <a:r>
              <a:rPr spc="-370" dirty="0"/>
              <a:t> </a:t>
            </a:r>
            <a:r>
              <a:rPr spc="-60" dirty="0"/>
              <a:t>courrier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1" name="object 11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4" name="object 14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9994" y="1800009"/>
            <a:ext cx="5753100" cy="4680585"/>
            <a:chOff x="359994" y="1800009"/>
            <a:chExt cx="5753100" cy="4680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581" y="1959926"/>
              <a:ext cx="5252834" cy="44332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1581" y="1801596"/>
              <a:ext cx="5253355" cy="4677410"/>
            </a:xfrm>
            <a:custGeom>
              <a:avLst/>
              <a:gdLst/>
              <a:ahLst/>
              <a:cxnLst/>
              <a:rect l="l" t="t" r="r" b="b"/>
              <a:pathLst>
                <a:path w="5253355" h="4677410">
                  <a:moveTo>
                    <a:pt x="0" y="4676825"/>
                  </a:moveTo>
                  <a:lnTo>
                    <a:pt x="5252821" y="4676825"/>
                  </a:lnTo>
                  <a:lnTo>
                    <a:pt x="5252821" y="0"/>
                  </a:lnTo>
                  <a:lnTo>
                    <a:pt x="0" y="0"/>
                  </a:lnTo>
                  <a:lnTo>
                    <a:pt x="0" y="467682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4075" y="4950879"/>
              <a:ext cx="5168265" cy="1485265"/>
            </a:xfrm>
            <a:custGeom>
              <a:avLst/>
              <a:gdLst/>
              <a:ahLst/>
              <a:cxnLst/>
              <a:rect l="l" t="t" r="r" b="b"/>
              <a:pathLst>
                <a:path w="5168265" h="1485264">
                  <a:moveTo>
                    <a:pt x="0" y="1485049"/>
                  </a:moveTo>
                  <a:lnTo>
                    <a:pt x="5167845" y="1485049"/>
                  </a:lnTo>
                  <a:lnTo>
                    <a:pt x="5167845" y="0"/>
                  </a:lnTo>
                  <a:lnTo>
                    <a:pt x="0" y="0"/>
                  </a:lnTo>
                  <a:lnTo>
                    <a:pt x="0" y="1485049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1360" y="5693406"/>
              <a:ext cx="489584" cy="0"/>
            </a:xfrm>
            <a:custGeom>
              <a:avLst/>
              <a:gdLst/>
              <a:ahLst/>
              <a:cxnLst/>
              <a:rect l="l" t="t" r="r" b="b"/>
              <a:pathLst>
                <a:path w="489585">
                  <a:moveTo>
                    <a:pt x="0" y="0"/>
                  </a:moveTo>
                  <a:lnTo>
                    <a:pt x="489356" y="0"/>
                  </a:lnTo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45592" y="5630922"/>
              <a:ext cx="67310" cy="125095"/>
            </a:xfrm>
            <a:custGeom>
              <a:avLst/>
              <a:gdLst/>
              <a:ahLst/>
              <a:cxnLst/>
              <a:rect l="l" t="t" r="r" b="b"/>
              <a:pathLst>
                <a:path w="67310" h="125095">
                  <a:moveTo>
                    <a:pt x="0" y="0"/>
                  </a:moveTo>
                  <a:lnTo>
                    <a:pt x="0" y="124967"/>
                  </a:lnTo>
                  <a:lnTo>
                    <a:pt x="67208" y="62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2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347300" y="210145"/>
            <a:ext cx="3356610" cy="10820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190" dirty="0"/>
              <a:t>Confirmation</a:t>
            </a:r>
            <a:r>
              <a:rPr spc="-355" dirty="0"/>
              <a:t> </a:t>
            </a:r>
            <a:r>
              <a:rPr spc="-65" dirty="0"/>
              <a:t>de </a:t>
            </a:r>
            <a:r>
              <a:rPr spc="-155" dirty="0"/>
              <a:t>son</a:t>
            </a:r>
            <a:r>
              <a:rPr spc="-405" dirty="0"/>
              <a:t> </a:t>
            </a:r>
            <a:r>
              <a:rPr spc="-75" dirty="0"/>
              <a:t>inscription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79299" y="1745395"/>
            <a:ext cx="4095750" cy="1018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17145">
              <a:lnSpc>
                <a:spcPts val="1300"/>
              </a:lnSpc>
              <a:spcBef>
                <a:spcPts val="160"/>
              </a:spcBef>
            </a:pP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la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suite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la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validation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vérification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reçu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par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ou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par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courrier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95" dirty="0">
                <a:solidFill>
                  <a:srgbClr val="381A0A"/>
                </a:solidFill>
                <a:latin typeface="Verdana"/>
                <a:cs typeface="Verdana"/>
              </a:rPr>
              <a:t>un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message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confirmation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s’affiche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à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l’écran.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ts val="1300"/>
              </a:lnSpc>
              <a:spcBef>
                <a:spcPts val="1300"/>
              </a:spcBef>
            </a:pP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allez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recevoir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95" dirty="0">
                <a:solidFill>
                  <a:srgbClr val="381A0A"/>
                </a:solidFill>
                <a:latin typeface="Verdana"/>
                <a:cs typeface="Verdana"/>
              </a:rPr>
              <a:t>un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permettant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finaliser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votre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inscription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dans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24h.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91999" y="2939199"/>
            <a:ext cx="4140200" cy="1427480"/>
          </a:xfrm>
          <a:prstGeom prst="rect">
            <a:avLst/>
          </a:prstGeom>
          <a:solidFill>
            <a:srgbClr val="FF91DE"/>
          </a:solidFill>
        </p:spPr>
        <p:txBody>
          <a:bodyPr vert="horz" wrap="square" lIns="0" tIns="137795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1085"/>
              </a:spcBef>
            </a:pP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Vous</a:t>
            </a:r>
            <a:r>
              <a:rPr sz="1100" b="1" spc="1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n’avez</a:t>
            </a:r>
            <a:r>
              <a:rPr sz="1100" b="1" spc="1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381A0A"/>
                </a:solidFill>
                <a:latin typeface="Calibri"/>
                <a:cs typeface="Calibri"/>
              </a:rPr>
              <a:t>pas</a:t>
            </a:r>
            <a:r>
              <a:rPr sz="1100" b="1" spc="1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381A0A"/>
                </a:solidFill>
                <a:latin typeface="Calibri"/>
                <a:cs typeface="Calibri"/>
              </a:rPr>
              <a:t>reçu</a:t>
            </a:r>
            <a:r>
              <a:rPr sz="1100" b="1" spc="1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81A0A"/>
                </a:solidFill>
                <a:latin typeface="Calibri"/>
                <a:cs typeface="Calibri"/>
              </a:rPr>
              <a:t>l’e-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mail</a:t>
            </a:r>
            <a:r>
              <a:rPr sz="1100" b="1" spc="1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d’activation</a:t>
            </a:r>
            <a:r>
              <a:rPr sz="1100" b="1" spc="1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?</a:t>
            </a:r>
            <a:endParaRPr sz="1100" dirty="0">
              <a:latin typeface="Calibri"/>
              <a:cs typeface="Calibri"/>
            </a:endParaRPr>
          </a:p>
          <a:p>
            <a:pPr marL="323850" marR="446405" indent="-144145">
              <a:lnSpc>
                <a:spcPts val="1300"/>
              </a:lnSpc>
              <a:spcBef>
                <a:spcPts val="610"/>
              </a:spcBef>
              <a:buChar char="–"/>
              <a:tabLst>
                <a:tab pos="323850" algn="l"/>
              </a:tabLst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dans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dossier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messages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indésirables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» </a:t>
            </a:r>
            <a:r>
              <a:rPr sz="1100" spc="-110" dirty="0">
                <a:solidFill>
                  <a:srgbClr val="381A0A"/>
                </a:solidFill>
                <a:latin typeface="Verdana"/>
                <a:cs typeface="Verdana"/>
              </a:rPr>
              <a:t>(spam)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messagerie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web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ou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logiciel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gestion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courrier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électronique.</a:t>
            </a:r>
            <a:endParaRPr sz="1100" dirty="0">
              <a:latin typeface="Verdana"/>
              <a:cs typeface="Verdana"/>
            </a:endParaRPr>
          </a:p>
          <a:p>
            <a:pPr marL="323850" marR="631825" indent="-144145">
              <a:lnSpc>
                <a:spcPts val="1300"/>
              </a:lnSpc>
              <a:spcBef>
                <a:spcPts val="565"/>
              </a:spcBef>
              <a:buChar char="–"/>
              <a:tabLst>
                <a:tab pos="323850" algn="l"/>
              </a:tabLst>
            </a:pP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Contactez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notre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service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client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au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09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70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80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82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45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(appel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non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surtaxé).</a:t>
            </a:r>
            <a:endParaRPr sz="11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91999" y="4942801"/>
            <a:ext cx="4140200" cy="15017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79705" marR="741680" algn="just">
              <a:lnSpc>
                <a:spcPts val="1300"/>
              </a:lnSpc>
            </a:pPr>
            <a:r>
              <a:rPr sz="1100" b="1" spc="10" dirty="0">
                <a:solidFill>
                  <a:srgbClr val="381A0A"/>
                </a:solidFill>
                <a:latin typeface="Calibri"/>
                <a:cs typeface="Calibri"/>
              </a:rPr>
              <a:t>Client</a:t>
            </a:r>
            <a:r>
              <a:rPr sz="1100" b="1" spc="14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assureur</a:t>
            </a:r>
            <a:r>
              <a:rPr sz="1100" b="1" spc="14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0" dirty="0">
                <a:solidFill>
                  <a:srgbClr val="381A0A"/>
                </a:solidFill>
                <a:latin typeface="Calibri"/>
                <a:cs typeface="Calibri"/>
              </a:rPr>
              <a:t>VIASANTÉ,</a:t>
            </a:r>
            <a:r>
              <a:rPr sz="1100" b="1" spc="14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détenteur</a:t>
            </a:r>
            <a:r>
              <a:rPr sz="1100" b="1" spc="14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0" dirty="0">
                <a:solidFill>
                  <a:srgbClr val="381A0A"/>
                </a:solidFill>
                <a:latin typeface="Calibri"/>
                <a:cs typeface="Calibri"/>
              </a:rPr>
              <a:t>d’un</a:t>
            </a:r>
            <a:r>
              <a:rPr sz="1100" b="1" spc="14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381A0A"/>
                </a:solidFill>
                <a:latin typeface="Calibri"/>
                <a:cs typeface="Calibri"/>
              </a:rPr>
              <a:t>contrat </a:t>
            </a:r>
            <a:r>
              <a:rPr sz="1100" b="1" spc="20" dirty="0">
                <a:solidFill>
                  <a:srgbClr val="381A0A"/>
                </a:solidFill>
                <a:latin typeface="Calibri"/>
                <a:cs typeface="Calibri"/>
              </a:rPr>
              <a:t>d’épargne</a:t>
            </a:r>
            <a:r>
              <a:rPr sz="1100" b="1" spc="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20" dirty="0">
                <a:solidFill>
                  <a:srgbClr val="381A0A"/>
                </a:solidFill>
                <a:latin typeface="Calibri"/>
                <a:cs typeface="Calibri"/>
              </a:rPr>
              <a:t>patrimoniale</a:t>
            </a:r>
            <a:r>
              <a:rPr sz="1100" b="1" spc="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381A0A"/>
                </a:solidFill>
                <a:latin typeface="Calibri"/>
                <a:cs typeface="Calibri"/>
              </a:rPr>
              <a:t>ou</a:t>
            </a:r>
            <a:r>
              <a:rPr sz="1100" b="1" spc="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détenteur</a:t>
            </a:r>
            <a:r>
              <a:rPr sz="1100" b="1" spc="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20" dirty="0">
                <a:solidFill>
                  <a:srgbClr val="381A0A"/>
                </a:solidFill>
                <a:latin typeface="Calibri"/>
                <a:cs typeface="Calibri"/>
              </a:rPr>
              <a:t>d’un</a:t>
            </a:r>
            <a:r>
              <a:rPr sz="1100" b="1" spc="10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381A0A"/>
                </a:solidFill>
                <a:latin typeface="Calibri"/>
                <a:cs typeface="Calibri"/>
              </a:rPr>
              <a:t>contrat </a:t>
            </a:r>
            <a:r>
              <a:rPr sz="1100" b="1" spc="50" dirty="0">
                <a:solidFill>
                  <a:srgbClr val="381A0A"/>
                </a:solidFill>
                <a:latin typeface="Calibri"/>
                <a:cs typeface="Calibri"/>
              </a:rPr>
              <a:t>retraite</a:t>
            </a:r>
            <a:r>
              <a:rPr sz="1100" b="1" spc="13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381A0A"/>
                </a:solidFill>
                <a:latin typeface="Calibri"/>
                <a:cs typeface="Calibri"/>
              </a:rPr>
              <a:t>complémentaire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381A0A"/>
                </a:solidFill>
                <a:latin typeface="Calibri"/>
                <a:cs typeface="Calibri"/>
              </a:rPr>
              <a:t>AGIRC-</a:t>
            </a:r>
            <a:r>
              <a:rPr sz="1100" b="1" spc="30" dirty="0">
                <a:solidFill>
                  <a:srgbClr val="381A0A"/>
                </a:solidFill>
                <a:latin typeface="Calibri"/>
                <a:cs typeface="Calibri"/>
              </a:rPr>
              <a:t>ARCO.</a:t>
            </a:r>
            <a:endParaRPr sz="1100" dirty="0">
              <a:latin typeface="Calibri"/>
              <a:cs typeface="Calibri"/>
            </a:endParaRPr>
          </a:p>
          <a:p>
            <a:pPr marL="179705" marR="277495">
              <a:lnSpc>
                <a:spcPts val="1300"/>
              </a:lnSpc>
              <a:spcBef>
                <a:spcPts val="1300"/>
              </a:spcBef>
            </a:pP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Si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êtes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éligibles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l’utilisation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d’autres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espaces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dédiés,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serez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invités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connecter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5" dirty="0">
                <a:solidFill>
                  <a:srgbClr val="381A0A"/>
                </a:solidFill>
                <a:latin typeface="Verdana"/>
                <a:cs typeface="Verdana"/>
              </a:rPr>
              <a:t>aux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parcours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d’inscription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correspondants.</a:t>
            </a:r>
            <a:endParaRPr sz="1100" dirty="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3" name="object 13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6" name="object 16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30334" y="16"/>
              <a:ext cx="6061710" cy="7560309"/>
            </a:xfrm>
            <a:custGeom>
              <a:avLst/>
              <a:gdLst/>
              <a:ahLst/>
              <a:cxnLst/>
              <a:rect l="l" t="t" r="r" b="b"/>
              <a:pathLst>
                <a:path w="6061709" h="7560309">
                  <a:moveTo>
                    <a:pt x="6061659" y="7559992"/>
                  </a:moveTo>
                  <a:lnTo>
                    <a:pt x="0" y="7559992"/>
                  </a:lnTo>
                  <a:lnTo>
                    <a:pt x="1333030" y="0"/>
                  </a:lnTo>
                  <a:lnTo>
                    <a:pt x="6061672" y="0"/>
                  </a:lnTo>
                  <a:lnTo>
                    <a:pt x="6061659" y="7559992"/>
                  </a:lnTo>
                  <a:close/>
                </a:path>
              </a:pathLst>
            </a:custGeom>
            <a:solidFill>
              <a:srgbClr val="FFF0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10317" y="0"/>
              <a:ext cx="3660775" cy="7560309"/>
            </a:xfrm>
            <a:custGeom>
              <a:avLst/>
              <a:gdLst/>
              <a:ahLst/>
              <a:cxnLst/>
              <a:rect l="l" t="t" r="r" b="b"/>
              <a:pathLst>
                <a:path w="3660775" h="7560309">
                  <a:moveTo>
                    <a:pt x="1353053" y="0"/>
                  </a:moveTo>
                  <a:lnTo>
                    <a:pt x="0" y="7560005"/>
                  </a:lnTo>
                  <a:lnTo>
                    <a:pt x="694181" y="7560005"/>
                  </a:lnTo>
                  <a:lnTo>
                    <a:pt x="3660681" y="641797"/>
                  </a:lnTo>
                  <a:lnTo>
                    <a:pt x="1353053" y="0"/>
                  </a:lnTo>
                  <a:close/>
                </a:path>
              </a:pathLst>
            </a:custGeom>
            <a:solidFill>
              <a:srgbClr val="E7E7E7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10327" y="25"/>
              <a:ext cx="3088640" cy="7560309"/>
            </a:xfrm>
            <a:custGeom>
              <a:avLst/>
              <a:gdLst/>
              <a:ahLst/>
              <a:cxnLst/>
              <a:rect l="l" t="t" r="r" b="b"/>
              <a:pathLst>
                <a:path w="3088640" h="7560309">
                  <a:moveTo>
                    <a:pt x="1353045" y="0"/>
                  </a:moveTo>
                  <a:lnTo>
                    <a:pt x="0" y="7559979"/>
                  </a:lnTo>
                  <a:lnTo>
                    <a:pt x="530237" y="7559979"/>
                  </a:lnTo>
                  <a:lnTo>
                    <a:pt x="3088551" y="641781"/>
                  </a:lnTo>
                  <a:lnTo>
                    <a:pt x="1353045" y="0"/>
                  </a:lnTo>
                  <a:close/>
                </a:path>
              </a:pathLst>
            </a:custGeom>
            <a:solidFill>
              <a:srgbClr val="FFF0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115299" y="2630905"/>
            <a:ext cx="2780665" cy="1880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00"/>
              </a:lnSpc>
              <a:spcBef>
                <a:spcPts val="100"/>
              </a:spcBef>
            </a:pPr>
            <a:r>
              <a:rPr sz="4000" spc="-10" dirty="0">
                <a:solidFill>
                  <a:srgbClr val="381A0A"/>
                </a:solidFill>
                <a:latin typeface="Verdana"/>
                <a:cs typeface="Verdana"/>
              </a:rPr>
              <a:t>Activer</a:t>
            </a:r>
            <a:endParaRPr sz="4000">
              <a:latin typeface="Verdana"/>
              <a:cs typeface="Verdana"/>
            </a:endParaRPr>
          </a:p>
          <a:p>
            <a:pPr marL="12700">
              <a:lnSpc>
                <a:spcPts val="4700"/>
              </a:lnSpc>
            </a:pPr>
            <a:r>
              <a:rPr sz="4000" spc="-155" dirty="0">
                <a:solidFill>
                  <a:srgbClr val="381A0A"/>
                </a:solidFill>
                <a:latin typeface="Verdana"/>
                <a:cs typeface="Verdana"/>
              </a:rPr>
              <a:t>son</a:t>
            </a:r>
            <a:r>
              <a:rPr sz="4000" spc="-3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000" spc="-130" dirty="0">
                <a:solidFill>
                  <a:srgbClr val="381A0A"/>
                </a:solidFill>
                <a:latin typeface="Verdana"/>
                <a:cs typeface="Verdana"/>
              </a:rPr>
              <a:t>compte</a:t>
            </a:r>
            <a:endParaRPr sz="4000">
              <a:latin typeface="Verdana"/>
              <a:cs typeface="Verdana"/>
            </a:endParaRPr>
          </a:p>
          <a:p>
            <a:pPr marL="12700" marR="934719">
              <a:lnSpc>
                <a:spcPct val="184400"/>
              </a:lnSpc>
              <a:spcBef>
                <a:spcPts val="335"/>
              </a:spcBef>
            </a:pP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Activer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son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compte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Accéder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à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son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espace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client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297454" y="345311"/>
            <a:ext cx="1035050" cy="302895"/>
            <a:chOff x="9297454" y="345311"/>
            <a:chExt cx="1035050" cy="302895"/>
          </a:xfrm>
        </p:grpSpPr>
        <p:sp>
          <p:nvSpPr>
            <p:cNvPr id="11" name="object 11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297454" y="345311"/>
              <a:ext cx="314960" cy="302895"/>
            </a:xfrm>
            <a:custGeom>
              <a:avLst/>
              <a:gdLst/>
              <a:ahLst/>
              <a:cxnLst/>
              <a:rect l="l" t="t" r="r" b="b"/>
              <a:pathLst>
                <a:path w="314959" h="302895">
                  <a:moveTo>
                    <a:pt x="71094" y="162116"/>
                  </a:moveTo>
                  <a:lnTo>
                    <a:pt x="38773" y="162116"/>
                  </a:lnTo>
                  <a:lnTo>
                    <a:pt x="38773" y="302692"/>
                  </a:lnTo>
                  <a:lnTo>
                    <a:pt x="146494" y="302692"/>
                  </a:lnTo>
                  <a:lnTo>
                    <a:pt x="146494" y="270371"/>
                  </a:lnTo>
                  <a:lnTo>
                    <a:pt x="71094" y="270371"/>
                  </a:lnTo>
                  <a:lnTo>
                    <a:pt x="71094" y="162116"/>
                  </a:lnTo>
                  <a:close/>
                </a:path>
                <a:path w="314959" h="302895">
                  <a:moveTo>
                    <a:pt x="203293" y="45237"/>
                  </a:moveTo>
                  <a:lnTo>
                    <a:pt x="157264" y="45237"/>
                  </a:lnTo>
                  <a:lnTo>
                    <a:pt x="243446" y="130340"/>
                  </a:lnTo>
                  <a:lnTo>
                    <a:pt x="243446" y="270371"/>
                  </a:lnTo>
                  <a:lnTo>
                    <a:pt x="168046" y="270371"/>
                  </a:lnTo>
                  <a:lnTo>
                    <a:pt x="168046" y="302692"/>
                  </a:lnTo>
                  <a:lnTo>
                    <a:pt x="275755" y="302692"/>
                  </a:lnTo>
                  <a:lnTo>
                    <a:pt x="275755" y="162116"/>
                  </a:lnTo>
                  <a:lnTo>
                    <a:pt x="307175" y="162116"/>
                  </a:lnTo>
                  <a:lnTo>
                    <a:pt x="314541" y="154572"/>
                  </a:lnTo>
                  <a:lnTo>
                    <a:pt x="203293" y="45237"/>
                  </a:lnTo>
                  <a:close/>
                </a:path>
                <a:path w="314959" h="302895">
                  <a:moveTo>
                    <a:pt x="146494" y="205740"/>
                  </a:moveTo>
                  <a:lnTo>
                    <a:pt x="114186" y="205740"/>
                  </a:lnTo>
                  <a:lnTo>
                    <a:pt x="114186" y="270371"/>
                  </a:lnTo>
                  <a:lnTo>
                    <a:pt x="146494" y="270371"/>
                  </a:lnTo>
                  <a:lnTo>
                    <a:pt x="146494" y="205740"/>
                  </a:lnTo>
                  <a:close/>
                </a:path>
                <a:path w="314959" h="302895">
                  <a:moveTo>
                    <a:pt x="200368" y="205740"/>
                  </a:moveTo>
                  <a:lnTo>
                    <a:pt x="168046" y="205740"/>
                  </a:lnTo>
                  <a:lnTo>
                    <a:pt x="168046" y="238062"/>
                  </a:lnTo>
                  <a:lnTo>
                    <a:pt x="200368" y="238062"/>
                  </a:lnTo>
                  <a:lnTo>
                    <a:pt x="200368" y="205740"/>
                  </a:lnTo>
                  <a:close/>
                </a:path>
                <a:path w="314959" h="302895">
                  <a:moveTo>
                    <a:pt x="146507" y="151879"/>
                  </a:moveTo>
                  <a:lnTo>
                    <a:pt x="114186" y="151879"/>
                  </a:lnTo>
                  <a:lnTo>
                    <a:pt x="114186" y="184201"/>
                  </a:lnTo>
                  <a:lnTo>
                    <a:pt x="146507" y="184201"/>
                  </a:lnTo>
                  <a:lnTo>
                    <a:pt x="146507" y="151879"/>
                  </a:lnTo>
                  <a:close/>
                </a:path>
                <a:path w="314959" h="302895">
                  <a:moveTo>
                    <a:pt x="200355" y="151879"/>
                  </a:moveTo>
                  <a:lnTo>
                    <a:pt x="168034" y="151879"/>
                  </a:lnTo>
                  <a:lnTo>
                    <a:pt x="168034" y="184201"/>
                  </a:lnTo>
                  <a:lnTo>
                    <a:pt x="200355" y="184201"/>
                  </a:lnTo>
                  <a:lnTo>
                    <a:pt x="200355" y="151879"/>
                  </a:lnTo>
                  <a:close/>
                </a:path>
                <a:path w="314959" h="302895">
                  <a:moveTo>
                    <a:pt x="157264" y="0"/>
                  </a:moveTo>
                  <a:lnTo>
                    <a:pt x="0" y="154572"/>
                  </a:lnTo>
                  <a:lnTo>
                    <a:pt x="22618" y="177737"/>
                  </a:lnTo>
                  <a:lnTo>
                    <a:pt x="38773" y="162116"/>
                  </a:lnTo>
                  <a:lnTo>
                    <a:pt x="71094" y="162116"/>
                  </a:lnTo>
                  <a:lnTo>
                    <a:pt x="71094" y="130340"/>
                  </a:lnTo>
                  <a:lnTo>
                    <a:pt x="157264" y="45237"/>
                  </a:lnTo>
                  <a:lnTo>
                    <a:pt x="203293" y="45237"/>
                  </a:lnTo>
                  <a:lnTo>
                    <a:pt x="157264" y="0"/>
                  </a:lnTo>
                  <a:close/>
                </a:path>
                <a:path w="314959" h="302895">
                  <a:moveTo>
                    <a:pt x="307175" y="162116"/>
                  </a:moveTo>
                  <a:lnTo>
                    <a:pt x="275755" y="162116"/>
                  </a:lnTo>
                  <a:lnTo>
                    <a:pt x="291923" y="177737"/>
                  </a:lnTo>
                  <a:lnTo>
                    <a:pt x="307175" y="162116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E94FAF5A-BA12-1E82-E0AD-098FA44B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Activer</a:t>
            </a:r>
            <a:r>
              <a:rPr spc="-395" dirty="0"/>
              <a:t> </a:t>
            </a:r>
            <a:r>
              <a:rPr spc="-150" dirty="0"/>
              <a:t>son</a:t>
            </a:r>
            <a:r>
              <a:rPr spc="-390" dirty="0"/>
              <a:t> </a:t>
            </a:r>
            <a:r>
              <a:rPr spc="-135" dirty="0"/>
              <a:t>compte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300" y="2203422"/>
            <a:ext cx="4317365" cy="829944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600" b="1" spc="85" dirty="0">
                <a:solidFill>
                  <a:srgbClr val="381A0A"/>
                </a:solidFill>
                <a:latin typeface="Calibri"/>
                <a:cs typeface="Calibri"/>
              </a:rPr>
              <a:t>Réception</a:t>
            </a: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381A0A"/>
                </a:solidFill>
                <a:latin typeface="Calibri"/>
                <a:cs typeface="Calibri"/>
              </a:rPr>
              <a:t>du</a:t>
            </a: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1A0A"/>
                </a:solidFill>
                <a:latin typeface="Calibri"/>
                <a:cs typeface="Calibri"/>
              </a:rPr>
              <a:t>lien</a:t>
            </a:r>
            <a:r>
              <a:rPr sz="1600" b="1" spc="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381A0A"/>
                </a:solidFill>
                <a:latin typeface="Calibri"/>
                <a:cs typeface="Calibri"/>
              </a:rPr>
              <a:t>d’activation</a:t>
            </a: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381A0A"/>
                </a:solidFill>
                <a:latin typeface="Calibri"/>
                <a:cs typeface="Calibri"/>
              </a:rPr>
              <a:t>par </a:t>
            </a:r>
            <a:r>
              <a:rPr sz="1600" b="1" spc="105" dirty="0">
                <a:solidFill>
                  <a:srgbClr val="381A0A"/>
                </a:solidFill>
                <a:latin typeface="Calibri"/>
                <a:cs typeface="Calibri"/>
              </a:rPr>
              <a:t>e-</a:t>
            </a:r>
            <a:r>
              <a:rPr sz="1600" b="1" spc="-20" dirty="0">
                <a:solidFill>
                  <a:srgbClr val="381A0A"/>
                </a:solidFill>
                <a:latin typeface="Calibri"/>
                <a:cs typeface="Calibri"/>
              </a:rPr>
              <a:t>mail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1300"/>
              </a:lnSpc>
              <a:spcBef>
                <a:spcPts val="790"/>
              </a:spcBef>
            </a:pP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recevrez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95" dirty="0">
                <a:solidFill>
                  <a:srgbClr val="381A0A"/>
                </a:solidFill>
                <a:latin typeface="Verdana"/>
                <a:cs typeface="Verdana"/>
              </a:rPr>
              <a:t>un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contenant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identifiant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et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95" dirty="0">
                <a:solidFill>
                  <a:srgbClr val="381A0A"/>
                </a:solidFill>
                <a:latin typeface="Verdana"/>
                <a:cs typeface="Verdana"/>
              </a:rPr>
              <a:t>un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lien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pour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activer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compte.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994" y="3713149"/>
            <a:ext cx="4497705" cy="2661285"/>
            <a:chOff x="359994" y="3713149"/>
            <a:chExt cx="4497705" cy="26612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113" y="3852278"/>
              <a:ext cx="4125944" cy="23515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581" y="3714737"/>
              <a:ext cx="4494530" cy="2658110"/>
            </a:xfrm>
            <a:custGeom>
              <a:avLst/>
              <a:gdLst/>
              <a:ahLst/>
              <a:cxnLst/>
              <a:rect l="l" t="t" r="r" b="b"/>
              <a:pathLst>
                <a:path w="4494530" h="2658110">
                  <a:moveTo>
                    <a:pt x="0" y="2657665"/>
                  </a:moveTo>
                  <a:lnTo>
                    <a:pt x="4494174" y="2657665"/>
                  </a:lnTo>
                  <a:lnTo>
                    <a:pt x="4494174" y="0"/>
                  </a:lnTo>
                  <a:lnTo>
                    <a:pt x="0" y="0"/>
                  </a:lnTo>
                  <a:lnTo>
                    <a:pt x="0" y="2657665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6140" y="5681332"/>
              <a:ext cx="1841500" cy="539115"/>
            </a:xfrm>
            <a:custGeom>
              <a:avLst/>
              <a:gdLst/>
              <a:ahLst/>
              <a:cxnLst/>
              <a:rect l="l" t="t" r="r" b="b"/>
              <a:pathLst>
                <a:path w="1841500" h="539114">
                  <a:moveTo>
                    <a:pt x="0" y="539089"/>
                  </a:moveTo>
                  <a:lnTo>
                    <a:pt x="1841334" y="539089"/>
                  </a:lnTo>
                  <a:lnTo>
                    <a:pt x="1841334" y="0"/>
                  </a:lnTo>
                  <a:lnTo>
                    <a:pt x="0" y="0"/>
                  </a:lnTo>
                  <a:lnTo>
                    <a:pt x="0" y="539089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437327" y="3713149"/>
            <a:ext cx="4497705" cy="1459230"/>
            <a:chOff x="5437327" y="3713149"/>
            <a:chExt cx="4497705" cy="145923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8914" y="3718537"/>
              <a:ext cx="4494161" cy="14517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38914" y="3714737"/>
              <a:ext cx="4494530" cy="1456055"/>
            </a:xfrm>
            <a:custGeom>
              <a:avLst/>
              <a:gdLst/>
              <a:ahLst/>
              <a:cxnLst/>
              <a:rect l="l" t="t" r="r" b="b"/>
              <a:pathLst>
                <a:path w="4494530" h="1456054">
                  <a:moveTo>
                    <a:pt x="0" y="1455559"/>
                  </a:moveTo>
                  <a:lnTo>
                    <a:pt x="4494174" y="1455559"/>
                  </a:lnTo>
                  <a:lnTo>
                    <a:pt x="4494174" y="0"/>
                  </a:lnTo>
                  <a:lnTo>
                    <a:pt x="0" y="0"/>
                  </a:lnTo>
                  <a:lnTo>
                    <a:pt x="0" y="1455559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35680" y="4805095"/>
              <a:ext cx="490855" cy="260985"/>
            </a:xfrm>
            <a:custGeom>
              <a:avLst/>
              <a:gdLst/>
              <a:ahLst/>
              <a:cxnLst/>
              <a:rect l="l" t="t" r="r" b="b"/>
              <a:pathLst>
                <a:path w="490854" h="260985">
                  <a:moveTo>
                    <a:pt x="0" y="260667"/>
                  </a:moveTo>
                  <a:lnTo>
                    <a:pt x="490245" y="260667"/>
                  </a:lnTo>
                  <a:lnTo>
                    <a:pt x="490245" y="0"/>
                  </a:lnTo>
                  <a:lnTo>
                    <a:pt x="0" y="0"/>
                  </a:lnTo>
                  <a:lnTo>
                    <a:pt x="0" y="260667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59994" y="3279825"/>
            <a:ext cx="504190" cy="288290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8634" y="3567814"/>
            <a:ext cx="107314" cy="50800"/>
          </a:xfrm>
          <a:custGeom>
            <a:avLst/>
            <a:gdLst/>
            <a:ahLst/>
            <a:cxnLst/>
            <a:rect l="l" t="t" r="r" b="b"/>
            <a:pathLst>
              <a:path w="107315" h="50800">
                <a:moveTo>
                  <a:pt x="106730" y="0"/>
                </a:moveTo>
                <a:lnTo>
                  <a:pt x="0" y="0"/>
                </a:lnTo>
                <a:lnTo>
                  <a:pt x="53365" y="50190"/>
                </a:lnTo>
                <a:lnTo>
                  <a:pt x="106730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35993" y="3279825"/>
            <a:ext cx="504190" cy="288290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34637" y="3567814"/>
            <a:ext cx="107314" cy="50800"/>
          </a:xfrm>
          <a:custGeom>
            <a:avLst/>
            <a:gdLst/>
            <a:ahLst/>
            <a:cxnLst/>
            <a:rect l="l" t="t" r="r" b="b"/>
            <a:pathLst>
              <a:path w="107314" h="50800">
                <a:moveTo>
                  <a:pt x="106730" y="0"/>
                </a:moveTo>
                <a:lnTo>
                  <a:pt x="0" y="0"/>
                </a:lnTo>
                <a:lnTo>
                  <a:pt x="53365" y="50190"/>
                </a:lnTo>
                <a:lnTo>
                  <a:pt x="106730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9994" y="1800009"/>
            <a:ext cx="640715" cy="271145"/>
          </a:xfrm>
          <a:prstGeom prst="rect">
            <a:avLst/>
          </a:prstGeom>
          <a:solidFill>
            <a:srgbClr val="FFF078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25" dirty="0">
                <a:solidFill>
                  <a:srgbClr val="381A0A"/>
                </a:solidFill>
                <a:latin typeface="Verdana"/>
                <a:cs typeface="Verdana"/>
              </a:rPr>
              <a:t>1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35999" y="5573045"/>
            <a:ext cx="0" cy="840740"/>
          </a:xfrm>
          <a:custGeom>
            <a:avLst/>
            <a:gdLst/>
            <a:ahLst/>
            <a:cxnLst/>
            <a:rect l="l" t="t" r="r" b="b"/>
            <a:pathLst>
              <a:path h="840739">
                <a:moveTo>
                  <a:pt x="0" y="840612"/>
                </a:moveTo>
                <a:lnTo>
                  <a:pt x="0" y="0"/>
                </a:lnTo>
              </a:path>
            </a:pathLst>
          </a:custGeom>
          <a:ln w="12700">
            <a:solidFill>
              <a:srgbClr val="381A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26011" y="5598388"/>
            <a:ext cx="274955" cy="280670"/>
          </a:xfrm>
          <a:custGeom>
            <a:avLst/>
            <a:gdLst/>
            <a:ahLst/>
            <a:cxnLst/>
            <a:rect l="l" t="t" r="r" b="b"/>
            <a:pathLst>
              <a:path w="274954" h="280670">
                <a:moveTo>
                  <a:pt x="274535" y="123977"/>
                </a:moveTo>
                <a:lnTo>
                  <a:pt x="239115" y="123977"/>
                </a:lnTo>
                <a:lnTo>
                  <a:pt x="239115" y="150545"/>
                </a:lnTo>
                <a:lnTo>
                  <a:pt x="274535" y="150545"/>
                </a:lnTo>
                <a:lnTo>
                  <a:pt x="274535" y="123977"/>
                </a:lnTo>
                <a:close/>
              </a:path>
              <a:path w="274954" h="280670">
                <a:moveTo>
                  <a:pt x="145518" y="53568"/>
                </a:moveTo>
                <a:lnTo>
                  <a:pt x="127076" y="53568"/>
                </a:lnTo>
                <a:lnTo>
                  <a:pt x="112580" y="56596"/>
                </a:lnTo>
                <a:lnTo>
                  <a:pt x="76149" y="79692"/>
                </a:lnTo>
                <a:lnTo>
                  <a:pt x="54667" y="121108"/>
                </a:lnTo>
                <a:lnTo>
                  <a:pt x="53124" y="137261"/>
                </a:lnTo>
                <a:lnTo>
                  <a:pt x="58660" y="168471"/>
                </a:lnTo>
                <a:lnTo>
                  <a:pt x="70738" y="188136"/>
                </a:lnTo>
                <a:lnTo>
                  <a:pt x="70840" y="188302"/>
                </a:lnTo>
                <a:lnTo>
                  <a:pt x="83020" y="203648"/>
                </a:lnTo>
                <a:lnTo>
                  <a:pt x="88557" y="221399"/>
                </a:lnTo>
                <a:lnTo>
                  <a:pt x="88557" y="263474"/>
                </a:lnTo>
                <a:lnTo>
                  <a:pt x="103452" y="270957"/>
                </a:lnTo>
                <a:lnTo>
                  <a:pt x="115066" y="276202"/>
                </a:lnTo>
                <a:lnTo>
                  <a:pt x="125602" y="279290"/>
                </a:lnTo>
                <a:lnTo>
                  <a:pt x="137261" y="280301"/>
                </a:lnTo>
                <a:lnTo>
                  <a:pt x="148194" y="279290"/>
                </a:lnTo>
                <a:lnTo>
                  <a:pt x="149131" y="279290"/>
                </a:lnTo>
                <a:lnTo>
                  <a:pt x="160458" y="275869"/>
                </a:lnTo>
                <a:lnTo>
                  <a:pt x="171951" y="270582"/>
                </a:lnTo>
                <a:lnTo>
                  <a:pt x="185978" y="263474"/>
                </a:lnTo>
                <a:lnTo>
                  <a:pt x="185978" y="254165"/>
                </a:lnTo>
                <a:lnTo>
                  <a:pt x="127076" y="254165"/>
                </a:lnTo>
                <a:lnTo>
                  <a:pt x="121323" y="250621"/>
                </a:lnTo>
                <a:lnTo>
                  <a:pt x="115125" y="247522"/>
                </a:lnTo>
                <a:lnTo>
                  <a:pt x="115018" y="221399"/>
                </a:lnTo>
                <a:lnTo>
                  <a:pt x="108668" y="195093"/>
                </a:lnTo>
                <a:lnTo>
                  <a:pt x="95029" y="176233"/>
                </a:lnTo>
                <a:lnTo>
                  <a:pt x="82801" y="156708"/>
                </a:lnTo>
                <a:lnTo>
                  <a:pt x="80581" y="127965"/>
                </a:lnTo>
                <a:lnTo>
                  <a:pt x="86533" y="110403"/>
                </a:lnTo>
                <a:lnTo>
                  <a:pt x="97632" y="95750"/>
                </a:lnTo>
                <a:lnTo>
                  <a:pt x="112715" y="85247"/>
                </a:lnTo>
                <a:lnTo>
                  <a:pt x="130619" y="80136"/>
                </a:lnTo>
                <a:lnTo>
                  <a:pt x="198328" y="80136"/>
                </a:lnTo>
                <a:lnTo>
                  <a:pt x="193052" y="74383"/>
                </a:lnTo>
                <a:lnTo>
                  <a:pt x="178638" y="64034"/>
                </a:lnTo>
                <a:lnTo>
                  <a:pt x="162393" y="57003"/>
                </a:lnTo>
                <a:lnTo>
                  <a:pt x="145518" y="53568"/>
                </a:lnTo>
                <a:close/>
              </a:path>
              <a:path w="274954" h="280670">
                <a:moveTo>
                  <a:pt x="198328" y="80136"/>
                </a:moveTo>
                <a:lnTo>
                  <a:pt x="143471" y="80136"/>
                </a:lnTo>
                <a:lnTo>
                  <a:pt x="154863" y="82408"/>
                </a:lnTo>
                <a:lnTo>
                  <a:pt x="165866" y="87175"/>
                </a:lnTo>
                <a:lnTo>
                  <a:pt x="191293" y="116604"/>
                </a:lnTo>
                <a:lnTo>
                  <a:pt x="194186" y="149621"/>
                </a:lnTo>
                <a:lnTo>
                  <a:pt x="186251" y="167376"/>
                </a:lnTo>
                <a:lnTo>
                  <a:pt x="175078" y="181478"/>
                </a:lnTo>
                <a:lnTo>
                  <a:pt x="165607" y="194830"/>
                </a:lnTo>
                <a:lnTo>
                  <a:pt x="126187" y="194830"/>
                </a:lnTo>
                <a:lnTo>
                  <a:pt x="128256" y="201226"/>
                </a:lnTo>
                <a:lnTo>
                  <a:pt x="129787" y="207786"/>
                </a:lnTo>
                <a:lnTo>
                  <a:pt x="130737" y="214509"/>
                </a:lnTo>
                <a:lnTo>
                  <a:pt x="131063" y="221399"/>
                </a:lnTo>
                <a:lnTo>
                  <a:pt x="159410" y="221399"/>
                </a:lnTo>
                <a:lnTo>
                  <a:pt x="159410" y="247522"/>
                </a:lnTo>
                <a:lnTo>
                  <a:pt x="152323" y="251066"/>
                </a:lnTo>
                <a:lnTo>
                  <a:pt x="147002" y="254165"/>
                </a:lnTo>
                <a:lnTo>
                  <a:pt x="185978" y="254165"/>
                </a:lnTo>
                <a:lnTo>
                  <a:pt x="185978" y="221399"/>
                </a:lnTo>
                <a:lnTo>
                  <a:pt x="191455" y="203648"/>
                </a:lnTo>
                <a:lnTo>
                  <a:pt x="191513" y="203460"/>
                </a:lnTo>
                <a:lnTo>
                  <a:pt x="203688" y="188136"/>
                </a:lnTo>
                <a:lnTo>
                  <a:pt x="215826" y="168471"/>
                </a:lnTo>
                <a:lnTo>
                  <a:pt x="216048" y="167376"/>
                </a:lnTo>
                <a:lnTo>
                  <a:pt x="221399" y="137261"/>
                </a:lnTo>
                <a:lnTo>
                  <a:pt x="219523" y="119589"/>
                </a:lnTo>
                <a:lnTo>
                  <a:pt x="214036" y="102831"/>
                </a:lnTo>
                <a:lnTo>
                  <a:pt x="205143" y="87569"/>
                </a:lnTo>
                <a:lnTo>
                  <a:pt x="198328" y="80136"/>
                </a:lnTo>
                <a:close/>
              </a:path>
              <a:path w="274954" h="280670">
                <a:moveTo>
                  <a:pt x="35420" y="123977"/>
                </a:moveTo>
                <a:lnTo>
                  <a:pt x="0" y="123977"/>
                </a:lnTo>
                <a:lnTo>
                  <a:pt x="0" y="150545"/>
                </a:lnTo>
                <a:lnTo>
                  <a:pt x="35420" y="150545"/>
                </a:lnTo>
                <a:lnTo>
                  <a:pt x="35420" y="123977"/>
                </a:lnTo>
                <a:close/>
              </a:path>
              <a:path w="274954" h="280670">
                <a:moveTo>
                  <a:pt x="224307" y="30746"/>
                </a:moveTo>
                <a:lnTo>
                  <a:pt x="200202" y="54851"/>
                </a:lnTo>
                <a:lnTo>
                  <a:pt x="218986" y="73647"/>
                </a:lnTo>
                <a:lnTo>
                  <a:pt x="243090" y="49529"/>
                </a:lnTo>
                <a:lnTo>
                  <a:pt x="224307" y="30746"/>
                </a:lnTo>
                <a:close/>
              </a:path>
              <a:path w="274954" h="280670">
                <a:moveTo>
                  <a:pt x="49441" y="30581"/>
                </a:moveTo>
                <a:lnTo>
                  <a:pt x="30657" y="49364"/>
                </a:lnTo>
                <a:lnTo>
                  <a:pt x="54775" y="73469"/>
                </a:lnTo>
                <a:lnTo>
                  <a:pt x="73558" y="54686"/>
                </a:lnTo>
                <a:lnTo>
                  <a:pt x="49441" y="30581"/>
                </a:lnTo>
                <a:close/>
              </a:path>
              <a:path w="274954" h="280670">
                <a:moveTo>
                  <a:pt x="150545" y="0"/>
                </a:moveTo>
                <a:lnTo>
                  <a:pt x="123977" y="0"/>
                </a:lnTo>
                <a:lnTo>
                  <a:pt x="123977" y="35420"/>
                </a:lnTo>
                <a:lnTo>
                  <a:pt x="150545" y="35420"/>
                </a:lnTo>
                <a:lnTo>
                  <a:pt x="15054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513299" y="5726285"/>
            <a:ext cx="3636645" cy="6883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67970" indent="351155">
              <a:lnSpc>
                <a:spcPts val="1300"/>
              </a:lnSpc>
              <a:spcBef>
                <a:spcPts val="160"/>
              </a:spcBef>
            </a:pPr>
            <a:r>
              <a:rPr sz="1100" b="1" spc="200" dirty="0">
                <a:solidFill>
                  <a:srgbClr val="381A0A"/>
                </a:solidFill>
                <a:latin typeface="Calibri"/>
                <a:cs typeface="Calibri"/>
              </a:rPr>
              <a:t>Si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vous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50" dirty="0">
                <a:solidFill>
                  <a:srgbClr val="381A0A"/>
                </a:solidFill>
                <a:latin typeface="Calibri"/>
                <a:cs typeface="Calibri"/>
              </a:rPr>
              <a:t>n’activez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381A0A"/>
                </a:solidFill>
                <a:latin typeface="Calibri"/>
                <a:cs typeface="Calibri"/>
              </a:rPr>
              <a:t>pas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381A0A"/>
                </a:solidFill>
                <a:latin typeface="Calibri"/>
                <a:cs typeface="Calibri"/>
              </a:rPr>
              <a:t>votre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compte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40" dirty="0">
                <a:solidFill>
                  <a:srgbClr val="381A0A"/>
                </a:solidFill>
                <a:latin typeface="Calibri"/>
                <a:cs typeface="Calibri"/>
              </a:rPr>
              <a:t>dans </a:t>
            </a:r>
            <a:r>
              <a:rPr sz="1100" b="1" spc="180" dirty="0">
                <a:solidFill>
                  <a:srgbClr val="381A0A"/>
                </a:solidFill>
                <a:latin typeface="Calibri"/>
                <a:cs typeface="Calibri"/>
              </a:rPr>
              <a:t>les</a:t>
            </a:r>
            <a:r>
              <a:rPr sz="1100" b="1" spc="3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3O</a:t>
            </a:r>
            <a:r>
              <a:rPr sz="1100" b="1" spc="3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45" dirty="0">
                <a:solidFill>
                  <a:srgbClr val="381A0A"/>
                </a:solidFill>
                <a:latin typeface="Calibri"/>
                <a:cs typeface="Calibri"/>
              </a:rPr>
              <a:t>jours</a:t>
            </a:r>
            <a:r>
              <a:rPr sz="1100" b="1" spc="36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381A0A"/>
                </a:solidFill>
                <a:latin typeface="Calibri"/>
                <a:cs typeface="Calibri"/>
              </a:rPr>
              <a:t>suivant</a:t>
            </a:r>
            <a:r>
              <a:rPr sz="1100" b="1" spc="3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95" dirty="0">
                <a:solidFill>
                  <a:srgbClr val="381A0A"/>
                </a:solidFill>
                <a:latin typeface="Calibri"/>
                <a:cs typeface="Calibri"/>
              </a:rPr>
              <a:t>la</a:t>
            </a:r>
            <a:r>
              <a:rPr sz="1100" b="1" spc="3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381A0A"/>
                </a:solidFill>
                <a:latin typeface="Calibri"/>
                <a:cs typeface="Calibri"/>
              </a:rPr>
              <a:t>réception</a:t>
            </a:r>
            <a:r>
              <a:rPr sz="1100" b="1" spc="36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100" b="1" spc="3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381A0A"/>
                </a:solidFill>
                <a:latin typeface="Calibri"/>
                <a:cs typeface="Calibri"/>
              </a:rPr>
              <a:t>cet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300"/>
              </a:lnSpc>
            </a:pP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e-</a:t>
            </a:r>
            <a:r>
              <a:rPr sz="1100" b="1" spc="210" dirty="0">
                <a:solidFill>
                  <a:srgbClr val="381A0A"/>
                </a:solidFill>
                <a:latin typeface="Calibri"/>
                <a:cs typeface="Calibri"/>
              </a:rPr>
              <a:t>mail,</a:t>
            </a:r>
            <a:r>
              <a:rPr sz="1100" b="1" spc="4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85" dirty="0">
                <a:solidFill>
                  <a:srgbClr val="381A0A"/>
                </a:solidFill>
                <a:latin typeface="Calibri"/>
                <a:cs typeface="Calibri"/>
              </a:rPr>
              <a:t>celui-</a:t>
            </a:r>
            <a:r>
              <a:rPr sz="1100" b="1" spc="235" dirty="0">
                <a:solidFill>
                  <a:srgbClr val="381A0A"/>
                </a:solidFill>
                <a:latin typeface="Calibri"/>
                <a:cs typeface="Calibri"/>
              </a:rPr>
              <a:t>ci</a:t>
            </a:r>
            <a:r>
              <a:rPr sz="1100" b="1" spc="4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381A0A"/>
                </a:solidFill>
                <a:latin typeface="Calibri"/>
                <a:cs typeface="Calibri"/>
              </a:rPr>
              <a:t>sera</a:t>
            </a:r>
            <a:r>
              <a:rPr sz="1100" b="1" spc="125" dirty="0">
                <a:solidFill>
                  <a:srgbClr val="381A0A"/>
                </a:solidFill>
                <a:latin typeface="Calibri"/>
                <a:cs typeface="Calibri"/>
              </a:rPr>
              <a:t>  </a:t>
            </a:r>
            <a:r>
              <a:rPr sz="1100" b="1" spc="10" dirty="0">
                <a:solidFill>
                  <a:srgbClr val="381A0A"/>
                </a:solidFill>
                <a:latin typeface="Calibri"/>
                <a:cs typeface="Calibri"/>
              </a:rPr>
              <a:t>automatiquement</a:t>
            </a:r>
            <a:r>
              <a:rPr sz="1100" b="1" spc="4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381A0A"/>
                </a:solidFill>
                <a:latin typeface="Calibri"/>
                <a:cs typeface="Calibri"/>
              </a:rPr>
              <a:t>supprimé.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Vous</a:t>
            </a:r>
            <a:r>
              <a:rPr sz="1100" b="1" spc="3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95" dirty="0">
                <a:solidFill>
                  <a:srgbClr val="381A0A"/>
                </a:solidFill>
                <a:latin typeface="Calibri"/>
                <a:cs typeface="Calibri"/>
              </a:rPr>
              <a:t>devrez</a:t>
            </a:r>
            <a:r>
              <a:rPr sz="1100" b="1" spc="3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55" dirty="0">
                <a:solidFill>
                  <a:srgbClr val="381A0A"/>
                </a:solidFill>
                <a:latin typeface="Calibri"/>
                <a:cs typeface="Calibri"/>
              </a:rPr>
              <a:t>alors</a:t>
            </a:r>
            <a:r>
              <a:rPr sz="1100" b="1" spc="3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vous</a:t>
            </a:r>
            <a:r>
              <a:rPr sz="1100" b="1" spc="3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70" dirty="0">
                <a:solidFill>
                  <a:srgbClr val="381A0A"/>
                </a:solidFill>
                <a:latin typeface="Calibri"/>
                <a:cs typeface="Calibri"/>
              </a:rPr>
              <a:t>réinscrire.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21" name="object 21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24" name="object 24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Activer</a:t>
            </a:r>
            <a:r>
              <a:rPr spc="-395" dirty="0"/>
              <a:t> </a:t>
            </a:r>
            <a:r>
              <a:rPr spc="-150" dirty="0"/>
              <a:t>son</a:t>
            </a:r>
            <a:r>
              <a:rPr spc="-390" dirty="0"/>
              <a:t> </a:t>
            </a:r>
            <a:r>
              <a:rPr spc="-135" dirty="0"/>
              <a:t>compte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9994" y="1800009"/>
            <a:ext cx="670560" cy="271145"/>
          </a:xfrm>
          <a:prstGeom prst="rect">
            <a:avLst/>
          </a:prstGeom>
          <a:solidFill>
            <a:srgbClr val="FFF078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2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994" y="3124301"/>
            <a:ext cx="3904615" cy="2763520"/>
            <a:chOff x="359994" y="3124301"/>
            <a:chExt cx="3904615" cy="27635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581" y="3210914"/>
              <a:ext cx="3901020" cy="26750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581" y="3125889"/>
              <a:ext cx="3901440" cy="2760345"/>
            </a:xfrm>
            <a:custGeom>
              <a:avLst/>
              <a:gdLst/>
              <a:ahLst/>
              <a:cxnLst/>
              <a:rect l="l" t="t" r="r" b="b"/>
              <a:pathLst>
                <a:path w="3901440" h="2760345">
                  <a:moveTo>
                    <a:pt x="0" y="2760052"/>
                  </a:moveTo>
                  <a:lnTo>
                    <a:pt x="3901020" y="2760052"/>
                  </a:lnTo>
                  <a:lnTo>
                    <a:pt x="3901020" y="0"/>
                  </a:lnTo>
                  <a:lnTo>
                    <a:pt x="0" y="0"/>
                  </a:lnTo>
                  <a:lnTo>
                    <a:pt x="0" y="2760052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32326" y="5555297"/>
              <a:ext cx="424815" cy="225425"/>
            </a:xfrm>
            <a:custGeom>
              <a:avLst/>
              <a:gdLst/>
              <a:ahLst/>
              <a:cxnLst/>
              <a:rect l="l" t="t" r="r" b="b"/>
              <a:pathLst>
                <a:path w="424814" h="225425">
                  <a:moveTo>
                    <a:pt x="0" y="225005"/>
                  </a:moveTo>
                  <a:lnTo>
                    <a:pt x="424472" y="225005"/>
                  </a:lnTo>
                  <a:lnTo>
                    <a:pt x="424472" y="0"/>
                  </a:lnTo>
                  <a:lnTo>
                    <a:pt x="0" y="0"/>
                  </a:lnTo>
                  <a:lnTo>
                    <a:pt x="0" y="225005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8002" y="2411996"/>
            <a:ext cx="3204006" cy="478800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7300" y="2203422"/>
            <a:ext cx="3652520" cy="66484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600" b="1" dirty="0">
                <a:solidFill>
                  <a:srgbClr val="381A0A"/>
                </a:solidFill>
                <a:latin typeface="Calibri"/>
                <a:cs typeface="Calibri"/>
              </a:rPr>
              <a:t>Initialisation</a:t>
            </a:r>
            <a:r>
              <a:rPr sz="1600" b="1" spc="15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00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600" b="1" spc="15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381A0A"/>
                </a:solidFill>
                <a:latin typeface="Calibri"/>
                <a:cs typeface="Calibri"/>
              </a:rPr>
              <a:t>vos</a:t>
            </a:r>
            <a:r>
              <a:rPr sz="1600" b="1" spc="1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381A0A"/>
                </a:solidFill>
                <a:latin typeface="Calibri"/>
                <a:cs typeface="Calibri"/>
              </a:rPr>
              <a:t>questions</a:t>
            </a:r>
            <a:r>
              <a:rPr sz="1600" b="1" spc="15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25" dirty="0">
                <a:solidFill>
                  <a:srgbClr val="381A0A"/>
                </a:solidFill>
                <a:latin typeface="Calibri"/>
                <a:cs typeface="Calibri"/>
              </a:rPr>
              <a:t>secrètes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Renseignez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questions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et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réponses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sécurité.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1" name="object 11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4" name="object 14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Activer</a:t>
            </a:r>
            <a:r>
              <a:rPr spc="-395" dirty="0"/>
              <a:t> </a:t>
            </a:r>
            <a:r>
              <a:rPr spc="-150" dirty="0"/>
              <a:t>son</a:t>
            </a:r>
            <a:r>
              <a:rPr spc="-390" dirty="0"/>
              <a:t> </a:t>
            </a:r>
            <a:r>
              <a:rPr spc="-135" dirty="0"/>
              <a:t>compte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23299" y="2203422"/>
            <a:ext cx="4489450" cy="116014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600" b="1" spc="90" dirty="0">
                <a:solidFill>
                  <a:srgbClr val="381A0A"/>
                </a:solidFill>
                <a:latin typeface="Calibri"/>
                <a:cs typeface="Calibri"/>
              </a:rPr>
              <a:t>Création</a:t>
            </a:r>
            <a:r>
              <a:rPr sz="1600" b="1" spc="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381A0A"/>
                </a:solidFill>
                <a:latin typeface="Calibri"/>
                <a:cs typeface="Calibri"/>
              </a:rPr>
              <a:t>du</a:t>
            </a:r>
            <a:r>
              <a:rPr sz="1600" b="1" spc="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1A0A"/>
                </a:solidFill>
                <a:latin typeface="Calibri"/>
                <a:cs typeface="Calibri"/>
              </a:rPr>
              <a:t>mot</a:t>
            </a:r>
            <a:r>
              <a:rPr sz="1600" b="1" spc="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00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600" b="1" spc="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95" dirty="0">
                <a:solidFill>
                  <a:srgbClr val="381A0A"/>
                </a:solidFill>
                <a:latin typeface="Calibri"/>
                <a:cs typeface="Calibri"/>
              </a:rPr>
              <a:t>passe</a:t>
            </a:r>
            <a:endParaRPr sz="1600">
              <a:latin typeface="Calibri"/>
              <a:cs typeface="Calibri"/>
            </a:endParaRPr>
          </a:p>
          <a:p>
            <a:pPr marL="12700" marR="195580">
              <a:lnSpc>
                <a:spcPts val="1300"/>
              </a:lnSpc>
              <a:spcBef>
                <a:spcPts val="790"/>
              </a:spcBef>
            </a:pP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Créez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mot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passe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en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respectant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règles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indiquées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dans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page,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puis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cliquez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Suivant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pour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terminer.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recevrez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95" dirty="0">
                <a:solidFill>
                  <a:srgbClr val="381A0A"/>
                </a:solidFill>
                <a:latin typeface="Verdana"/>
                <a:cs typeface="Verdana"/>
              </a:rPr>
              <a:t>un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confirmation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dans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minutes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qui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suivent.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994" y="1800009"/>
            <a:ext cx="669925" cy="271145"/>
          </a:xfrm>
          <a:prstGeom prst="rect">
            <a:avLst/>
          </a:prstGeom>
          <a:solidFill>
            <a:srgbClr val="FFF078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3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8190" y="2411793"/>
            <a:ext cx="3905250" cy="4783455"/>
            <a:chOff x="358190" y="2411793"/>
            <a:chExt cx="3905250" cy="47834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778" y="2491957"/>
              <a:ext cx="3901478" cy="47015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9778" y="2413380"/>
              <a:ext cx="3902075" cy="4780280"/>
            </a:xfrm>
            <a:custGeom>
              <a:avLst/>
              <a:gdLst/>
              <a:ahLst/>
              <a:cxnLst/>
              <a:rect l="l" t="t" r="r" b="b"/>
              <a:pathLst>
                <a:path w="3902075" h="4780280">
                  <a:moveTo>
                    <a:pt x="0" y="4780089"/>
                  </a:moveTo>
                  <a:lnTo>
                    <a:pt x="3901478" y="4780089"/>
                  </a:lnTo>
                  <a:lnTo>
                    <a:pt x="3901478" y="0"/>
                  </a:lnTo>
                  <a:lnTo>
                    <a:pt x="0" y="0"/>
                  </a:lnTo>
                  <a:lnTo>
                    <a:pt x="0" y="4780089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37064" y="6866915"/>
              <a:ext cx="417195" cy="220345"/>
            </a:xfrm>
            <a:custGeom>
              <a:avLst/>
              <a:gdLst/>
              <a:ahLst/>
              <a:cxnLst/>
              <a:rect l="l" t="t" r="r" b="b"/>
              <a:pathLst>
                <a:path w="417195" h="220345">
                  <a:moveTo>
                    <a:pt x="0" y="219786"/>
                  </a:moveTo>
                  <a:lnTo>
                    <a:pt x="416712" y="219786"/>
                  </a:lnTo>
                  <a:lnTo>
                    <a:pt x="416712" y="0"/>
                  </a:lnTo>
                  <a:lnTo>
                    <a:pt x="0" y="0"/>
                  </a:lnTo>
                  <a:lnTo>
                    <a:pt x="0" y="219786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435999" y="3744296"/>
            <a:ext cx="0" cy="1005840"/>
          </a:xfrm>
          <a:custGeom>
            <a:avLst/>
            <a:gdLst/>
            <a:ahLst/>
            <a:cxnLst/>
            <a:rect l="l" t="t" r="r" b="b"/>
            <a:pathLst>
              <a:path h="1005839">
                <a:moveTo>
                  <a:pt x="0" y="1005713"/>
                </a:moveTo>
                <a:lnTo>
                  <a:pt x="0" y="0"/>
                </a:lnTo>
              </a:path>
            </a:pathLst>
          </a:custGeom>
          <a:ln w="12700">
            <a:solidFill>
              <a:srgbClr val="381A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26011" y="3769639"/>
            <a:ext cx="274955" cy="280670"/>
          </a:xfrm>
          <a:custGeom>
            <a:avLst/>
            <a:gdLst/>
            <a:ahLst/>
            <a:cxnLst/>
            <a:rect l="l" t="t" r="r" b="b"/>
            <a:pathLst>
              <a:path w="274954" h="280670">
                <a:moveTo>
                  <a:pt x="274535" y="123977"/>
                </a:moveTo>
                <a:lnTo>
                  <a:pt x="239115" y="123977"/>
                </a:lnTo>
                <a:lnTo>
                  <a:pt x="239115" y="150545"/>
                </a:lnTo>
                <a:lnTo>
                  <a:pt x="274535" y="150545"/>
                </a:lnTo>
                <a:lnTo>
                  <a:pt x="274535" y="123977"/>
                </a:lnTo>
                <a:close/>
              </a:path>
              <a:path w="274954" h="280670">
                <a:moveTo>
                  <a:pt x="145518" y="53568"/>
                </a:moveTo>
                <a:lnTo>
                  <a:pt x="127076" y="53568"/>
                </a:lnTo>
                <a:lnTo>
                  <a:pt x="112580" y="56596"/>
                </a:lnTo>
                <a:lnTo>
                  <a:pt x="76149" y="79692"/>
                </a:lnTo>
                <a:lnTo>
                  <a:pt x="54667" y="121108"/>
                </a:lnTo>
                <a:lnTo>
                  <a:pt x="53124" y="137261"/>
                </a:lnTo>
                <a:lnTo>
                  <a:pt x="58660" y="168471"/>
                </a:lnTo>
                <a:lnTo>
                  <a:pt x="70738" y="188136"/>
                </a:lnTo>
                <a:lnTo>
                  <a:pt x="70840" y="188302"/>
                </a:lnTo>
                <a:lnTo>
                  <a:pt x="83020" y="203648"/>
                </a:lnTo>
                <a:lnTo>
                  <a:pt x="88557" y="221399"/>
                </a:lnTo>
                <a:lnTo>
                  <a:pt x="88557" y="263474"/>
                </a:lnTo>
                <a:lnTo>
                  <a:pt x="103452" y="270957"/>
                </a:lnTo>
                <a:lnTo>
                  <a:pt x="115066" y="276202"/>
                </a:lnTo>
                <a:lnTo>
                  <a:pt x="125602" y="279290"/>
                </a:lnTo>
                <a:lnTo>
                  <a:pt x="137261" y="280301"/>
                </a:lnTo>
                <a:lnTo>
                  <a:pt x="148194" y="279290"/>
                </a:lnTo>
                <a:lnTo>
                  <a:pt x="149131" y="279290"/>
                </a:lnTo>
                <a:lnTo>
                  <a:pt x="160458" y="275869"/>
                </a:lnTo>
                <a:lnTo>
                  <a:pt x="171951" y="270582"/>
                </a:lnTo>
                <a:lnTo>
                  <a:pt x="185978" y="263474"/>
                </a:lnTo>
                <a:lnTo>
                  <a:pt x="185978" y="254165"/>
                </a:lnTo>
                <a:lnTo>
                  <a:pt x="127076" y="254165"/>
                </a:lnTo>
                <a:lnTo>
                  <a:pt x="121323" y="250621"/>
                </a:lnTo>
                <a:lnTo>
                  <a:pt x="115125" y="247523"/>
                </a:lnTo>
                <a:lnTo>
                  <a:pt x="115018" y="221399"/>
                </a:lnTo>
                <a:lnTo>
                  <a:pt x="108668" y="195093"/>
                </a:lnTo>
                <a:lnTo>
                  <a:pt x="95029" y="176233"/>
                </a:lnTo>
                <a:lnTo>
                  <a:pt x="82801" y="156708"/>
                </a:lnTo>
                <a:lnTo>
                  <a:pt x="80581" y="127965"/>
                </a:lnTo>
                <a:lnTo>
                  <a:pt x="86533" y="110401"/>
                </a:lnTo>
                <a:lnTo>
                  <a:pt x="97632" y="95745"/>
                </a:lnTo>
                <a:lnTo>
                  <a:pt x="112715" y="85242"/>
                </a:lnTo>
                <a:lnTo>
                  <a:pt x="130619" y="80137"/>
                </a:lnTo>
                <a:lnTo>
                  <a:pt x="198328" y="80137"/>
                </a:lnTo>
                <a:lnTo>
                  <a:pt x="193052" y="74383"/>
                </a:lnTo>
                <a:lnTo>
                  <a:pt x="178638" y="64034"/>
                </a:lnTo>
                <a:lnTo>
                  <a:pt x="162393" y="57003"/>
                </a:lnTo>
                <a:lnTo>
                  <a:pt x="145518" y="53568"/>
                </a:lnTo>
                <a:close/>
              </a:path>
              <a:path w="274954" h="280670">
                <a:moveTo>
                  <a:pt x="198328" y="80137"/>
                </a:moveTo>
                <a:lnTo>
                  <a:pt x="143471" y="80137"/>
                </a:lnTo>
                <a:lnTo>
                  <a:pt x="154863" y="82408"/>
                </a:lnTo>
                <a:lnTo>
                  <a:pt x="165866" y="87175"/>
                </a:lnTo>
                <a:lnTo>
                  <a:pt x="191293" y="116604"/>
                </a:lnTo>
                <a:lnTo>
                  <a:pt x="194186" y="149621"/>
                </a:lnTo>
                <a:lnTo>
                  <a:pt x="186251" y="167376"/>
                </a:lnTo>
                <a:lnTo>
                  <a:pt x="175078" y="181478"/>
                </a:lnTo>
                <a:lnTo>
                  <a:pt x="165607" y="194830"/>
                </a:lnTo>
                <a:lnTo>
                  <a:pt x="126187" y="194830"/>
                </a:lnTo>
                <a:lnTo>
                  <a:pt x="128256" y="201226"/>
                </a:lnTo>
                <a:lnTo>
                  <a:pt x="129787" y="207786"/>
                </a:lnTo>
                <a:lnTo>
                  <a:pt x="130737" y="214509"/>
                </a:lnTo>
                <a:lnTo>
                  <a:pt x="131063" y="221399"/>
                </a:lnTo>
                <a:lnTo>
                  <a:pt x="159410" y="221399"/>
                </a:lnTo>
                <a:lnTo>
                  <a:pt x="159410" y="247523"/>
                </a:lnTo>
                <a:lnTo>
                  <a:pt x="152323" y="251066"/>
                </a:lnTo>
                <a:lnTo>
                  <a:pt x="147002" y="254165"/>
                </a:lnTo>
                <a:lnTo>
                  <a:pt x="185978" y="254165"/>
                </a:lnTo>
                <a:lnTo>
                  <a:pt x="185978" y="221399"/>
                </a:lnTo>
                <a:lnTo>
                  <a:pt x="191455" y="203648"/>
                </a:lnTo>
                <a:lnTo>
                  <a:pt x="191513" y="203460"/>
                </a:lnTo>
                <a:lnTo>
                  <a:pt x="203688" y="188136"/>
                </a:lnTo>
                <a:lnTo>
                  <a:pt x="215826" y="168471"/>
                </a:lnTo>
                <a:lnTo>
                  <a:pt x="216048" y="167376"/>
                </a:lnTo>
                <a:lnTo>
                  <a:pt x="221399" y="137261"/>
                </a:lnTo>
                <a:lnTo>
                  <a:pt x="219523" y="119589"/>
                </a:lnTo>
                <a:lnTo>
                  <a:pt x="214036" y="102831"/>
                </a:lnTo>
                <a:lnTo>
                  <a:pt x="205143" y="87569"/>
                </a:lnTo>
                <a:lnTo>
                  <a:pt x="198328" y="80137"/>
                </a:lnTo>
                <a:close/>
              </a:path>
              <a:path w="274954" h="280670">
                <a:moveTo>
                  <a:pt x="35420" y="123977"/>
                </a:moveTo>
                <a:lnTo>
                  <a:pt x="0" y="123977"/>
                </a:lnTo>
                <a:lnTo>
                  <a:pt x="0" y="150545"/>
                </a:lnTo>
                <a:lnTo>
                  <a:pt x="35420" y="150545"/>
                </a:lnTo>
                <a:lnTo>
                  <a:pt x="35420" y="123977"/>
                </a:lnTo>
                <a:close/>
              </a:path>
              <a:path w="274954" h="280670">
                <a:moveTo>
                  <a:pt x="224307" y="30746"/>
                </a:moveTo>
                <a:lnTo>
                  <a:pt x="200202" y="54851"/>
                </a:lnTo>
                <a:lnTo>
                  <a:pt x="218986" y="73647"/>
                </a:lnTo>
                <a:lnTo>
                  <a:pt x="243090" y="49530"/>
                </a:lnTo>
                <a:lnTo>
                  <a:pt x="224307" y="30746"/>
                </a:lnTo>
                <a:close/>
              </a:path>
              <a:path w="274954" h="280670">
                <a:moveTo>
                  <a:pt x="49441" y="30581"/>
                </a:moveTo>
                <a:lnTo>
                  <a:pt x="30657" y="49364"/>
                </a:lnTo>
                <a:lnTo>
                  <a:pt x="54775" y="73469"/>
                </a:lnTo>
                <a:lnTo>
                  <a:pt x="73558" y="54686"/>
                </a:lnTo>
                <a:lnTo>
                  <a:pt x="49441" y="30581"/>
                </a:lnTo>
                <a:close/>
              </a:path>
              <a:path w="274954" h="280670">
                <a:moveTo>
                  <a:pt x="150545" y="0"/>
                </a:moveTo>
                <a:lnTo>
                  <a:pt x="123977" y="0"/>
                </a:lnTo>
                <a:lnTo>
                  <a:pt x="123977" y="35420"/>
                </a:lnTo>
                <a:lnTo>
                  <a:pt x="150545" y="35420"/>
                </a:lnTo>
                <a:lnTo>
                  <a:pt x="15054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513299" y="3897534"/>
            <a:ext cx="3745229" cy="85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>
              <a:lnSpc>
                <a:spcPts val="1310"/>
              </a:lnSpc>
              <a:spcBef>
                <a:spcPts val="100"/>
              </a:spcBef>
            </a:pPr>
            <a:r>
              <a:rPr sz="1100" b="1" spc="90" dirty="0">
                <a:solidFill>
                  <a:srgbClr val="381A0A"/>
                </a:solidFill>
                <a:latin typeface="Calibri"/>
                <a:cs typeface="Calibri"/>
              </a:rPr>
              <a:t>Votre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mot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100" b="1" spc="3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381A0A"/>
                </a:solidFill>
                <a:latin typeface="Calibri"/>
                <a:cs typeface="Calibri"/>
              </a:rPr>
              <a:t>passe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ne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40" dirty="0">
                <a:solidFill>
                  <a:srgbClr val="381A0A"/>
                </a:solidFill>
                <a:latin typeface="Calibri"/>
                <a:cs typeface="Calibri"/>
              </a:rPr>
              <a:t>doit</a:t>
            </a:r>
            <a:r>
              <a:rPr sz="1100" b="1" spc="3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381A0A"/>
                </a:solidFill>
                <a:latin typeface="Calibri"/>
                <a:cs typeface="Calibri"/>
              </a:rPr>
              <a:t>pas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381A0A"/>
                </a:solidFill>
                <a:latin typeface="Calibri"/>
                <a:cs typeface="Calibri"/>
              </a:rPr>
              <a:t>contenir</a:t>
            </a:r>
            <a:r>
              <a:rPr sz="1100" b="1" spc="3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250" dirty="0">
                <a:solidFill>
                  <a:srgbClr val="381A0A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0014" indent="-107314">
              <a:lnSpc>
                <a:spcPts val="1300"/>
              </a:lnSpc>
              <a:buFont typeface="Verdana"/>
              <a:buChar char="–"/>
              <a:tabLst>
                <a:tab pos="120014" algn="l"/>
              </a:tabLst>
            </a:pPr>
            <a:r>
              <a:rPr sz="1100" b="1" spc="114" dirty="0">
                <a:solidFill>
                  <a:srgbClr val="381A0A"/>
                </a:solidFill>
                <a:latin typeface="Calibri"/>
                <a:cs typeface="Calibri"/>
              </a:rPr>
              <a:t>votre</a:t>
            </a:r>
            <a:r>
              <a:rPr sz="1100" b="1" spc="3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65" dirty="0">
                <a:solidFill>
                  <a:srgbClr val="381A0A"/>
                </a:solidFill>
                <a:latin typeface="Calibri"/>
                <a:cs typeface="Calibri"/>
              </a:rPr>
              <a:t>identifiant,</a:t>
            </a:r>
            <a:endParaRPr sz="1100">
              <a:latin typeface="Calibri"/>
              <a:cs typeface="Calibri"/>
            </a:endParaRPr>
          </a:p>
          <a:p>
            <a:pPr marL="119380" marR="312420" indent="-107314">
              <a:lnSpc>
                <a:spcPts val="1300"/>
              </a:lnSpc>
              <a:spcBef>
                <a:spcPts val="50"/>
              </a:spcBef>
              <a:buFont typeface="Verdana"/>
              <a:buChar char="–"/>
              <a:tabLst>
                <a:tab pos="120650" algn="l"/>
              </a:tabLst>
            </a:pPr>
            <a:r>
              <a:rPr sz="1100" b="1" spc="75" dirty="0">
                <a:solidFill>
                  <a:srgbClr val="381A0A"/>
                </a:solidFill>
                <a:latin typeface="Calibri"/>
                <a:cs typeface="Calibri"/>
              </a:rPr>
              <a:t>des</a:t>
            </a:r>
            <a:r>
              <a:rPr sz="1100" b="1" spc="3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381A0A"/>
                </a:solidFill>
                <a:latin typeface="Calibri"/>
                <a:cs typeface="Calibri"/>
              </a:rPr>
              <a:t>informations</a:t>
            </a:r>
            <a:r>
              <a:rPr sz="1100" b="1" spc="3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381A0A"/>
                </a:solidFill>
                <a:latin typeface="Calibri"/>
                <a:cs typeface="Calibri"/>
              </a:rPr>
              <a:t>personnelles</a:t>
            </a:r>
            <a:r>
              <a:rPr sz="1100" b="1" spc="38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(nom,</a:t>
            </a:r>
            <a:r>
              <a:rPr sz="1100" b="1" spc="3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81A0A"/>
                </a:solidFill>
                <a:latin typeface="Calibri"/>
                <a:cs typeface="Calibri"/>
              </a:rPr>
              <a:t>prénom, 	</a:t>
            </a:r>
            <a:r>
              <a:rPr sz="1100" b="1" spc="85" dirty="0">
                <a:solidFill>
                  <a:srgbClr val="381A0A"/>
                </a:solidFill>
                <a:latin typeface="Calibri"/>
                <a:cs typeface="Calibri"/>
              </a:rPr>
              <a:t>date</a:t>
            </a:r>
            <a:r>
              <a:rPr sz="1100" b="1" spc="3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381A0A"/>
                </a:solidFill>
                <a:latin typeface="Calibri"/>
                <a:cs typeface="Calibri"/>
              </a:rPr>
              <a:t>naissance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ou</a:t>
            </a:r>
            <a:r>
              <a:rPr sz="1100" b="1" spc="3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381A0A"/>
                </a:solidFill>
                <a:latin typeface="Calibri"/>
                <a:cs typeface="Calibri"/>
              </a:rPr>
              <a:t>adresse</a:t>
            </a:r>
            <a:r>
              <a:rPr sz="1100" b="1" spc="3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65" dirty="0">
                <a:solidFill>
                  <a:srgbClr val="381A0A"/>
                </a:solidFill>
                <a:latin typeface="Calibri"/>
                <a:cs typeface="Calibri"/>
              </a:rPr>
              <a:t>e-</a:t>
            </a:r>
            <a:r>
              <a:rPr sz="1100" b="1" spc="155" dirty="0">
                <a:solidFill>
                  <a:srgbClr val="381A0A"/>
                </a:solidFill>
                <a:latin typeface="Calibri"/>
                <a:cs typeface="Calibri"/>
              </a:rPr>
              <a:t>mail),</a:t>
            </a:r>
            <a:endParaRPr sz="1100">
              <a:latin typeface="Calibri"/>
              <a:cs typeface="Calibri"/>
            </a:endParaRPr>
          </a:p>
          <a:p>
            <a:pPr marL="120014" indent="-107314">
              <a:lnSpc>
                <a:spcPts val="1260"/>
              </a:lnSpc>
              <a:buFont typeface="Verdana"/>
              <a:buChar char="–"/>
              <a:tabLst>
                <a:tab pos="120014" algn="l"/>
              </a:tabLst>
            </a:pP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381A0A"/>
                </a:solidFill>
                <a:latin typeface="Calibri"/>
                <a:cs typeface="Calibri"/>
              </a:rPr>
              <a:t>référence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au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381A0A"/>
                </a:solidFill>
                <a:latin typeface="Calibri"/>
                <a:cs typeface="Calibri"/>
              </a:rPr>
              <a:t>nom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du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Groupe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AG2R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LA</a:t>
            </a:r>
            <a:r>
              <a:rPr sz="1100" b="1" spc="3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81A0A"/>
                </a:solidFill>
                <a:latin typeface="Calibri"/>
                <a:cs typeface="Calibri"/>
              </a:rPr>
              <a:t>MONDIALE.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3" name="object 13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6" name="object 16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47300" y="210145"/>
            <a:ext cx="4622165" cy="10820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75" dirty="0"/>
              <a:t>Accéder</a:t>
            </a:r>
            <a:r>
              <a:rPr spc="-395" dirty="0"/>
              <a:t> </a:t>
            </a:r>
            <a:r>
              <a:rPr spc="-245" dirty="0"/>
              <a:t>à</a:t>
            </a:r>
            <a:r>
              <a:rPr spc="-390" dirty="0"/>
              <a:t> </a:t>
            </a:r>
            <a:r>
              <a:rPr spc="-150" dirty="0"/>
              <a:t>son</a:t>
            </a:r>
            <a:r>
              <a:rPr spc="-395" dirty="0"/>
              <a:t> </a:t>
            </a:r>
            <a:r>
              <a:rPr spc="-85" dirty="0"/>
              <a:t>espace </a:t>
            </a:r>
            <a:r>
              <a:rPr spc="-10" dirty="0"/>
              <a:t>client</a:t>
            </a:r>
          </a:p>
        </p:txBody>
      </p:sp>
      <p:sp>
        <p:nvSpPr>
          <p:cNvPr id="3" name="object 3"/>
          <p:cNvSpPr/>
          <p:nvPr/>
        </p:nvSpPr>
        <p:spPr>
          <a:xfrm>
            <a:off x="360235" y="4784102"/>
            <a:ext cx="328295" cy="304165"/>
          </a:xfrm>
          <a:custGeom>
            <a:avLst/>
            <a:gdLst/>
            <a:ahLst/>
            <a:cxnLst/>
            <a:rect l="l" t="t" r="r" b="b"/>
            <a:pathLst>
              <a:path w="328295" h="304164">
                <a:moveTo>
                  <a:pt x="328015" y="0"/>
                </a:moveTo>
                <a:lnTo>
                  <a:pt x="0" y="0"/>
                </a:lnTo>
                <a:lnTo>
                  <a:pt x="0" y="242976"/>
                </a:lnTo>
                <a:lnTo>
                  <a:pt x="328015" y="242976"/>
                </a:lnTo>
                <a:lnTo>
                  <a:pt x="328015" y="206527"/>
                </a:lnTo>
                <a:lnTo>
                  <a:pt x="36461" y="206527"/>
                </a:lnTo>
                <a:lnTo>
                  <a:pt x="36461" y="36449"/>
                </a:lnTo>
                <a:lnTo>
                  <a:pt x="328015" y="36449"/>
                </a:lnTo>
                <a:lnTo>
                  <a:pt x="328015" y="0"/>
                </a:lnTo>
                <a:close/>
              </a:path>
              <a:path w="328295" h="304164">
                <a:moveTo>
                  <a:pt x="328015" y="36449"/>
                </a:moveTo>
                <a:lnTo>
                  <a:pt x="291579" y="36449"/>
                </a:lnTo>
                <a:lnTo>
                  <a:pt x="291579" y="206527"/>
                </a:lnTo>
                <a:lnTo>
                  <a:pt x="328015" y="206527"/>
                </a:lnTo>
                <a:lnTo>
                  <a:pt x="328015" y="36449"/>
                </a:lnTo>
                <a:close/>
              </a:path>
              <a:path w="328295" h="304164">
                <a:moveTo>
                  <a:pt x="108737" y="85039"/>
                </a:moveTo>
                <a:lnTo>
                  <a:pt x="102889" y="85931"/>
                </a:lnTo>
                <a:lnTo>
                  <a:pt x="94308" y="89898"/>
                </a:lnTo>
                <a:lnTo>
                  <a:pt x="86868" y="98878"/>
                </a:lnTo>
                <a:lnTo>
                  <a:pt x="84442" y="114808"/>
                </a:lnTo>
                <a:lnTo>
                  <a:pt x="85543" y="123223"/>
                </a:lnTo>
                <a:lnTo>
                  <a:pt x="87707" y="129989"/>
                </a:lnTo>
                <a:lnTo>
                  <a:pt x="87780" y="130217"/>
                </a:lnTo>
                <a:lnTo>
                  <a:pt x="90930" y="135733"/>
                </a:lnTo>
                <a:lnTo>
                  <a:pt x="94767" y="139712"/>
                </a:lnTo>
                <a:lnTo>
                  <a:pt x="94157" y="145783"/>
                </a:lnTo>
                <a:lnTo>
                  <a:pt x="60744" y="174942"/>
                </a:lnTo>
                <a:lnTo>
                  <a:pt x="60744" y="182232"/>
                </a:lnTo>
                <a:lnTo>
                  <a:pt x="157937" y="182232"/>
                </a:lnTo>
                <a:lnTo>
                  <a:pt x="157937" y="174942"/>
                </a:lnTo>
                <a:lnTo>
                  <a:pt x="126352" y="146392"/>
                </a:lnTo>
                <a:lnTo>
                  <a:pt x="123317" y="145783"/>
                </a:lnTo>
                <a:lnTo>
                  <a:pt x="122707" y="139712"/>
                </a:lnTo>
                <a:lnTo>
                  <a:pt x="133032" y="114808"/>
                </a:lnTo>
                <a:lnTo>
                  <a:pt x="130691" y="98878"/>
                </a:lnTo>
                <a:lnTo>
                  <a:pt x="123394" y="89898"/>
                </a:lnTo>
                <a:lnTo>
                  <a:pt x="114842" y="85931"/>
                </a:lnTo>
                <a:lnTo>
                  <a:pt x="108737" y="85039"/>
                </a:lnTo>
                <a:close/>
              </a:path>
              <a:path w="328295" h="304164">
                <a:moveTo>
                  <a:pt x="255130" y="121488"/>
                </a:moveTo>
                <a:lnTo>
                  <a:pt x="170091" y="121488"/>
                </a:lnTo>
                <a:lnTo>
                  <a:pt x="170091" y="145783"/>
                </a:lnTo>
                <a:lnTo>
                  <a:pt x="255130" y="145783"/>
                </a:lnTo>
                <a:lnTo>
                  <a:pt x="255130" y="121488"/>
                </a:lnTo>
                <a:close/>
              </a:path>
              <a:path w="328295" h="304164">
                <a:moveTo>
                  <a:pt x="255130" y="72885"/>
                </a:moveTo>
                <a:lnTo>
                  <a:pt x="170091" y="72885"/>
                </a:lnTo>
                <a:lnTo>
                  <a:pt x="170091" y="97180"/>
                </a:lnTo>
                <a:lnTo>
                  <a:pt x="255130" y="97180"/>
                </a:lnTo>
                <a:lnTo>
                  <a:pt x="255130" y="72885"/>
                </a:lnTo>
                <a:close/>
              </a:path>
              <a:path w="328295" h="304164">
                <a:moveTo>
                  <a:pt x="242989" y="267271"/>
                </a:moveTo>
                <a:lnTo>
                  <a:pt x="85051" y="267271"/>
                </a:lnTo>
                <a:lnTo>
                  <a:pt x="85051" y="303720"/>
                </a:lnTo>
                <a:lnTo>
                  <a:pt x="242989" y="303720"/>
                </a:lnTo>
                <a:lnTo>
                  <a:pt x="242989" y="267271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5136917"/>
            <a:ext cx="3862070" cy="6388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Dès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réception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ce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message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confirmation,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pouvez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accéder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à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espace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partir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cette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URL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300" spc="-60" dirty="0">
                <a:solidFill>
                  <a:srgbClr val="0052FF"/>
                </a:solidFill>
                <a:latin typeface="Verdana"/>
                <a:cs typeface="Verdana"/>
                <a:hlinkClick r:id="rId2"/>
              </a:rPr>
              <a:t>https://espace-</a:t>
            </a:r>
            <a:r>
              <a:rPr sz="1300" spc="-35" dirty="0">
                <a:solidFill>
                  <a:srgbClr val="0052FF"/>
                </a:solidFill>
                <a:latin typeface="Verdana"/>
                <a:cs typeface="Verdana"/>
                <a:hlinkClick r:id="rId2"/>
              </a:rPr>
              <a:t>client.ag2rlamondiale.fr/accueil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8002" y="2411996"/>
            <a:ext cx="3204006" cy="478800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59994" y="2411996"/>
            <a:ext cx="4498975" cy="1939925"/>
            <a:chOff x="359994" y="2411996"/>
            <a:chExt cx="4498975" cy="19399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581" y="2552081"/>
              <a:ext cx="4494174" cy="17589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1581" y="2413584"/>
              <a:ext cx="4494530" cy="1936750"/>
            </a:xfrm>
            <a:custGeom>
              <a:avLst/>
              <a:gdLst/>
              <a:ahLst/>
              <a:cxnLst/>
              <a:rect l="l" t="t" r="r" b="b"/>
              <a:pathLst>
                <a:path w="4494530" h="1936750">
                  <a:moveTo>
                    <a:pt x="0" y="1936521"/>
                  </a:moveTo>
                  <a:lnTo>
                    <a:pt x="4494174" y="1936521"/>
                  </a:lnTo>
                  <a:lnTo>
                    <a:pt x="4494174" y="0"/>
                  </a:lnTo>
                  <a:lnTo>
                    <a:pt x="0" y="0"/>
                  </a:lnTo>
                  <a:lnTo>
                    <a:pt x="0" y="1936521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2770" y="3715740"/>
              <a:ext cx="4476750" cy="501650"/>
            </a:xfrm>
            <a:custGeom>
              <a:avLst/>
              <a:gdLst/>
              <a:ahLst/>
              <a:cxnLst/>
              <a:rect l="l" t="t" r="r" b="b"/>
              <a:pathLst>
                <a:path w="4476750" h="501650">
                  <a:moveTo>
                    <a:pt x="0" y="501307"/>
                  </a:moveTo>
                  <a:lnTo>
                    <a:pt x="4476635" y="501307"/>
                  </a:lnTo>
                  <a:lnTo>
                    <a:pt x="4476635" y="0"/>
                  </a:lnTo>
                  <a:lnTo>
                    <a:pt x="0" y="0"/>
                  </a:lnTo>
                  <a:lnTo>
                    <a:pt x="0" y="501307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1" name="object 11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4" name="object 14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82AF3-EDF7-E089-7C54-0A9D50A2F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DF92BA3-D1AD-5FD1-09FF-F50AB0310C69}"/>
              </a:ext>
            </a:extLst>
          </p:cNvPr>
          <p:cNvSpPr txBox="1"/>
          <p:nvPr/>
        </p:nvSpPr>
        <p:spPr>
          <a:xfrm>
            <a:off x="5405300" y="6323704"/>
            <a:ext cx="4312285" cy="401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sz="800" b="1" dirty="0">
                <a:solidFill>
                  <a:srgbClr val="381A0A"/>
                </a:solidFill>
                <a:latin typeface="Calibri"/>
                <a:cs typeface="Calibri"/>
              </a:rPr>
              <a:t>AG2R</a:t>
            </a:r>
            <a:r>
              <a:rPr sz="800" b="1" spc="8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1A0A"/>
                </a:solidFill>
                <a:latin typeface="Calibri"/>
                <a:cs typeface="Calibri"/>
              </a:rPr>
              <a:t>Prévoyance</a:t>
            </a:r>
            <a:r>
              <a:rPr sz="800" b="1" spc="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Institution</a:t>
            </a:r>
            <a:r>
              <a:rPr sz="80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prévoyance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régie</a:t>
            </a:r>
            <a:r>
              <a:rPr sz="80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par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80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80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Sécurité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sociale</a:t>
            </a:r>
            <a:r>
              <a:rPr sz="8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-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Membre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d’AG2R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5" dirty="0">
                <a:solidFill>
                  <a:srgbClr val="381A0A"/>
                </a:solidFill>
                <a:latin typeface="Verdana"/>
                <a:cs typeface="Verdana"/>
              </a:rPr>
              <a:t>MONDIALE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et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du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90" dirty="0">
                <a:solidFill>
                  <a:srgbClr val="381A0A"/>
                </a:solidFill>
                <a:latin typeface="Verdana"/>
                <a:cs typeface="Verdana"/>
              </a:rPr>
              <a:t>GIE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70" dirty="0">
                <a:solidFill>
                  <a:srgbClr val="381A0A"/>
                </a:solidFill>
                <a:latin typeface="Verdana"/>
                <a:cs typeface="Verdana"/>
              </a:rPr>
              <a:t>AG2R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Siège 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social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14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120" dirty="0">
                <a:solidFill>
                  <a:srgbClr val="381A0A"/>
                </a:solidFill>
                <a:latin typeface="Verdana"/>
                <a:cs typeface="Verdana"/>
              </a:rPr>
              <a:t>14-</a:t>
            </a:r>
            <a:r>
              <a:rPr sz="800" spc="-65" dirty="0">
                <a:solidFill>
                  <a:srgbClr val="381A0A"/>
                </a:solidFill>
                <a:latin typeface="Verdana"/>
                <a:cs typeface="Verdana"/>
              </a:rPr>
              <a:t>16,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boulevard </a:t>
            </a:r>
            <a:r>
              <a:rPr sz="800" spc="-10" dirty="0">
                <a:solidFill>
                  <a:srgbClr val="381A0A"/>
                </a:solidFill>
                <a:latin typeface="Verdana"/>
                <a:cs typeface="Verdana"/>
              </a:rPr>
              <a:t>Malesherbes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75008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100" dirty="0">
                <a:solidFill>
                  <a:srgbClr val="381A0A"/>
                </a:solidFill>
                <a:latin typeface="Verdana"/>
                <a:cs typeface="Verdana"/>
              </a:rPr>
              <a:t>PARIS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95" dirty="0">
                <a:solidFill>
                  <a:srgbClr val="381A0A"/>
                </a:solidFill>
                <a:latin typeface="Verdana"/>
                <a:cs typeface="Verdana"/>
              </a:rPr>
              <a:t>SIREN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 333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0" dirty="0">
                <a:solidFill>
                  <a:srgbClr val="381A0A"/>
                </a:solidFill>
                <a:latin typeface="Verdana"/>
                <a:cs typeface="Verdana"/>
              </a:rPr>
              <a:t>232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381A0A"/>
                </a:solidFill>
                <a:latin typeface="Verdana"/>
                <a:cs typeface="Verdana"/>
              </a:rPr>
              <a:t>270.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EBD8E04-34AB-5696-E50D-38DDE0907765}"/>
              </a:ext>
            </a:extLst>
          </p:cNvPr>
          <p:cNvSpPr txBox="1"/>
          <p:nvPr/>
        </p:nvSpPr>
        <p:spPr>
          <a:xfrm>
            <a:off x="5405300" y="6831704"/>
            <a:ext cx="4362450" cy="401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sz="800" b="1" spc="70" dirty="0">
                <a:solidFill>
                  <a:srgbClr val="381A0A"/>
                </a:solidFill>
                <a:latin typeface="Calibri"/>
                <a:cs typeface="Calibri"/>
              </a:rPr>
              <a:t>La</a:t>
            </a:r>
            <a:r>
              <a:rPr sz="8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1A0A"/>
                </a:solidFill>
                <a:latin typeface="Calibri"/>
                <a:cs typeface="Calibri"/>
              </a:rPr>
              <a:t>Mondiale</a:t>
            </a:r>
            <a:r>
              <a:rPr sz="8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5" dirty="0">
                <a:solidFill>
                  <a:srgbClr val="381A0A"/>
                </a:solidFill>
                <a:latin typeface="Verdana"/>
                <a:cs typeface="Verdana"/>
              </a:rPr>
              <a:t>Société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d’assurance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0" dirty="0">
                <a:solidFill>
                  <a:srgbClr val="381A0A"/>
                </a:solidFill>
                <a:latin typeface="Verdana"/>
                <a:cs typeface="Verdana"/>
              </a:rPr>
              <a:t>mutuelle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vie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et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de 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capitalisation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Entreprise </a:t>
            </a:r>
            <a:r>
              <a:rPr sz="800" spc="-10" dirty="0">
                <a:solidFill>
                  <a:srgbClr val="381A0A"/>
                </a:solidFill>
                <a:latin typeface="Verdana"/>
                <a:cs typeface="Verdana"/>
              </a:rPr>
              <a:t>régie 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par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5" dirty="0">
                <a:solidFill>
                  <a:srgbClr val="381A0A"/>
                </a:solidFill>
                <a:latin typeface="Verdana"/>
                <a:cs typeface="Verdana"/>
              </a:rPr>
              <a:t>des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assurances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Membre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d’AG2R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5" dirty="0">
                <a:solidFill>
                  <a:srgbClr val="381A0A"/>
                </a:solidFill>
                <a:latin typeface="Verdana"/>
                <a:cs typeface="Verdana"/>
              </a:rPr>
              <a:t>MONDIALE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Siège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social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14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5" dirty="0">
                <a:solidFill>
                  <a:srgbClr val="381A0A"/>
                </a:solidFill>
                <a:latin typeface="Verdana"/>
                <a:cs typeface="Verdana"/>
              </a:rPr>
              <a:t>32,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5" dirty="0">
                <a:solidFill>
                  <a:srgbClr val="381A0A"/>
                </a:solidFill>
                <a:latin typeface="Verdana"/>
                <a:cs typeface="Verdana"/>
              </a:rPr>
              <a:t>avenue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381A0A"/>
                </a:solidFill>
                <a:latin typeface="Verdana"/>
                <a:cs typeface="Verdana"/>
              </a:rPr>
              <a:t>Emile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Zola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0" dirty="0">
                <a:solidFill>
                  <a:srgbClr val="381A0A"/>
                </a:solidFill>
                <a:latin typeface="Verdana"/>
                <a:cs typeface="Verdana"/>
              </a:rPr>
              <a:t>59370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MONS-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EN-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BAROEUL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85" dirty="0">
                <a:solidFill>
                  <a:srgbClr val="381A0A"/>
                </a:solidFill>
                <a:latin typeface="Verdana"/>
                <a:cs typeface="Verdana"/>
              </a:rPr>
              <a:t>775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0" dirty="0">
                <a:solidFill>
                  <a:srgbClr val="381A0A"/>
                </a:solidFill>
                <a:latin typeface="Verdana"/>
                <a:cs typeface="Verdana"/>
              </a:rPr>
              <a:t>625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635 </a:t>
            </a:r>
            <a:r>
              <a:rPr sz="800" spc="-65" dirty="0">
                <a:solidFill>
                  <a:srgbClr val="381A0A"/>
                </a:solidFill>
                <a:latin typeface="Verdana"/>
                <a:cs typeface="Verdana"/>
              </a:rPr>
              <a:t>RCS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Lille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10" dirty="0">
                <a:solidFill>
                  <a:srgbClr val="381A0A"/>
                </a:solidFill>
                <a:latin typeface="Verdana"/>
                <a:cs typeface="Verdana"/>
              </a:rPr>
              <a:t>Métropole.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14C94AE-5E94-DCCF-5389-CE62C9D57859}"/>
              </a:ext>
            </a:extLst>
          </p:cNvPr>
          <p:cNvSpPr txBox="1"/>
          <p:nvPr/>
        </p:nvSpPr>
        <p:spPr>
          <a:xfrm>
            <a:off x="347300" y="6997123"/>
            <a:ext cx="4084320" cy="2362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spc="-30" dirty="0">
                <a:solidFill>
                  <a:srgbClr val="381A0A"/>
                </a:solidFill>
                <a:latin typeface="Verdana"/>
                <a:cs typeface="Verdana"/>
              </a:rPr>
              <a:t>00009216-</a:t>
            </a:r>
            <a:r>
              <a:rPr sz="500" spc="-10" dirty="0">
                <a:solidFill>
                  <a:srgbClr val="381A0A"/>
                </a:solidFill>
                <a:latin typeface="Verdana"/>
                <a:cs typeface="Verdana"/>
              </a:rPr>
              <a:t>240920-</a:t>
            </a:r>
            <a:r>
              <a:rPr sz="500" spc="-65" dirty="0">
                <a:solidFill>
                  <a:srgbClr val="381A0A"/>
                </a:solidFill>
                <a:latin typeface="Verdana"/>
                <a:cs typeface="Verdana"/>
              </a:rPr>
              <a:t>01</a:t>
            </a:r>
            <a:r>
              <a:rPr sz="5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500" dirty="0">
                <a:solidFill>
                  <a:srgbClr val="381A0A"/>
                </a:solidFill>
                <a:latin typeface="Verdana"/>
                <a:cs typeface="Verdana"/>
              </a:rPr>
              <a:t>-</a:t>
            </a:r>
            <a:r>
              <a:rPr sz="5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500" spc="-20" dirty="0">
                <a:solidFill>
                  <a:srgbClr val="381A0A"/>
                </a:solidFill>
                <a:latin typeface="Verdana"/>
                <a:cs typeface="Verdana"/>
              </a:rPr>
              <a:t>Crédit</a:t>
            </a:r>
            <a:r>
              <a:rPr sz="5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500" spc="-20" dirty="0">
                <a:solidFill>
                  <a:srgbClr val="381A0A"/>
                </a:solidFill>
                <a:latin typeface="Verdana"/>
                <a:cs typeface="Verdana"/>
              </a:rPr>
              <a:t>photos</a:t>
            </a:r>
            <a:r>
              <a:rPr sz="5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500" spc="-9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r>
              <a:rPr sz="5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500" spc="-20" dirty="0">
                <a:solidFill>
                  <a:srgbClr val="381A0A"/>
                </a:solidFill>
                <a:latin typeface="Verdana"/>
                <a:cs typeface="Verdana"/>
              </a:rPr>
              <a:t>Getty</a:t>
            </a:r>
            <a:r>
              <a:rPr sz="50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500" spc="-10" dirty="0">
                <a:solidFill>
                  <a:srgbClr val="381A0A"/>
                </a:solidFill>
                <a:latin typeface="Verdana"/>
                <a:cs typeface="Verdana"/>
              </a:rPr>
              <a:t>Images</a:t>
            </a:r>
            <a:endParaRPr sz="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Document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non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5" dirty="0">
                <a:solidFill>
                  <a:srgbClr val="381A0A"/>
                </a:solidFill>
                <a:latin typeface="Verdana"/>
                <a:cs typeface="Verdana"/>
              </a:rPr>
              <a:t>contractuel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65" dirty="0">
                <a:solidFill>
                  <a:srgbClr val="381A0A"/>
                </a:solidFill>
                <a:latin typeface="Verdana"/>
                <a:cs typeface="Verdana"/>
              </a:rPr>
              <a:t>qui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45" dirty="0">
                <a:solidFill>
                  <a:srgbClr val="381A0A"/>
                </a:solidFill>
                <a:latin typeface="Verdana"/>
                <a:cs typeface="Verdana"/>
              </a:rPr>
              <a:t>ne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0" dirty="0">
                <a:solidFill>
                  <a:srgbClr val="381A0A"/>
                </a:solidFill>
                <a:latin typeface="Verdana"/>
                <a:cs typeface="Verdana"/>
              </a:rPr>
              <a:t>peut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engager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responsabilité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381A0A"/>
                </a:solidFill>
                <a:latin typeface="Verdana"/>
                <a:cs typeface="Verdana"/>
              </a:rPr>
              <a:t>d’AG2R</a:t>
            </a:r>
            <a:r>
              <a:rPr sz="800" spc="-3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800" spc="-4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800" spc="-25" dirty="0">
                <a:solidFill>
                  <a:srgbClr val="381A0A"/>
                </a:solidFill>
                <a:latin typeface="Verdana"/>
                <a:cs typeface="Verdana"/>
              </a:rPr>
              <a:t>MONDIALE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3DAD20A-F830-EBDE-069E-42F44C630702}"/>
              </a:ext>
            </a:extLst>
          </p:cNvPr>
          <p:cNvSpPr/>
          <p:nvPr/>
        </p:nvSpPr>
        <p:spPr>
          <a:xfrm>
            <a:off x="719999" y="570288"/>
            <a:ext cx="0" cy="2554605"/>
          </a:xfrm>
          <a:custGeom>
            <a:avLst/>
            <a:gdLst/>
            <a:ahLst/>
            <a:cxnLst/>
            <a:rect l="l" t="t" r="r" b="b"/>
            <a:pathLst>
              <a:path h="2554605">
                <a:moveTo>
                  <a:pt x="0" y="2554452"/>
                </a:moveTo>
                <a:lnTo>
                  <a:pt x="0" y="0"/>
                </a:lnTo>
              </a:path>
            </a:pathLst>
          </a:custGeom>
          <a:ln w="12700">
            <a:solidFill>
              <a:srgbClr val="005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 descr="$PPTXTitle">
            <a:extLst>
              <a:ext uri="{FF2B5EF4-FFF2-40B4-BE49-F238E27FC236}">
                <a16:creationId xmlns:a16="http://schemas.microsoft.com/office/drawing/2014/main" id="{107A962B-8557-C11F-FBAA-BA889C92C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1300" y="631106"/>
            <a:ext cx="94484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5" dirty="0">
                <a:solidFill>
                  <a:srgbClr val="0052FF"/>
                </a:solidFill>
              </a:rPr>
              <a:t>Vous</a:t>
            </a:r>
            <a:r>
              <a:rPr sz="2000" spc="-170" dirty="0">
                <a:solidFill>
                  <a:srgbClr val="0052FF"/>
                </a:solidFill>
              </a:rPr>
              <a:t> </a:t>
            </a:r>
            <a:r>
              <a:rPr sz="2000" spc="-145" dirty="0">
                <a:solidFill>
                  <a:srgbClr val="0052FF"/>
                </a:solidFill>
              </a:rPr>
              <a:t>avez</a:t>
            </a:r>
            <a:r>
              <a:rPr sz="2000" spc="-165" dirty="0">
                <a:solidFill>
                  <a:srgbClr val="0052FF"/>
                </a:solidFill>
              </a:rPr>
              <a:t> </a:t>
            </a:r>
            <a:r>
              <a:rPr sz="2000" spc="-55" dirty="0">
                <a:solidFill>
                  <a:srgbClr val="0052FF"/>
                </a:solidFill>
              </a:rPr>
              <a:t>des</a:t>
            </a:r>
            <a:r>
              <a:rPr sz="2000" spc="-170" dirty="0">
                <a:solidFill>
                  <a:srgbClr val="0052FF"/>
                </a:solidFill>
              </a:rPr>
              <a:t> </a:t>
            </a:r>
            <a:r>
              <a:rPr sz="2000" spc="-70" dirty="0">
                <a:solidFill>
                  <a:srgbClr val="0052FF"/>
                </a:solidFill>
              </a:rPr>
              <a:t>questions</a:t>
            </a:r>
            <a:r>
              <a:rPr lang="fr-FR" sz="2000" spc="-70" dirty="0">
                <a:solidFill>
                  <a:srgbClr val="0052FF"/>
                </a:solidFill>
              </a:rPr>
              <a:t> concernant un devis, une demande de remboursement en cours, votre affiliation, votre carte Tiers Payant ?</a:t>
            </a:r>
            <a:endParaRPr sz="200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37684AC-33EC-9F4C-D128-C64820F24181}"/>
              </a:ext>
            </a:extLst>
          </p:cNvPr>
          <p:cNvSpPr txBox="1"/>
          <p:nvPr/>
        </p:nvSpPr>
        <p:spPr>
          <a:xfrm>
            <a:off x="1155700" y="1967677"/>
            <a:ext cx="7162800" cy="12311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2000" spc="-40" dirty="0" err="1">
                <a:solidFill>
                  <a:srgbClr val="0052FF"/>
                </a:solidFill>
                <a:latin typeface="Verdana"/>
                <a:cs typeface="Verdana"/>
              </a:rPr>
              <a:t>Contactez</a:t>
            </a:r>
            <a:r>
              <a:rPr sz="2000" spc="-14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0052FF"/>
                </a:solidFill>
                <a:latin typeface="Verdana"/>
                <a:cs typeface="Verdana"/>
              </a:rPr>
              <a:t>notre</a:t>
            </a:r>
            <a:r>
              <a:rPr sz="2000" spc="-135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0052FF"/>
                </a:solidFill>
                <a:latin typeface="Verdana"/>
                <a:cs typeface="Verdana"/>
              </a:rPr>
              <a:t>service</a:t>
            </a:r>
            <a:r>
              <a:rPr sz="2000" spc="-14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0052FF"/>
                </a:solidFill>
                <a:latin typeface="Verdana"/>
                <a:cs typeface="Verdana"/>
              </a:rPr>
              <a:t>client</a:t>
            </a:r>
            <a:r>
              <a:rPr sz="2000" spc="-135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0052FF"/>
                </a:solidFill>
                <a:latin typeface="Verdana"/>
                <a:cs typeface="Verdana"/>
              </a:rPr>
              <a:t>au</a:t>
            </a:r>
            <a:endParaRPr sz="2000" dirty="0">
              <a:latin typeface="Verdana"/>
              <a:cs typeface="Verdana"/>
            </a:endParaRPr>
          </a:p>
          <a:p>
            <a:pPr marL="12700">
              <a:lnSpc>
                <a:spcPts val="3229"/>
              </a:lnSpc>
            </a:pPr>
            <a:r>
              <a:rPr sz="2800" spc="-50" dirty="0">
                <a:solidFill>
                  <a:srgbClr val="0052FF"/>
                </a:solidFill>
                <a:latin typeface="Verdana"/>
                <a:cs typeface="Verdana"/>
              </a:rPr>
              <a:t>09</a:t>
            </a:r>
            <a:r>
              <a:rPr sz="2800" spc="-26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lang="fr-FR" sz="2800" spc="-204" dirty="0">
                <a:solidFill>
                  <a:srgbClr val="0052FF"/>
                </a:solidFill>
                <a:latin typeface="Verdana"/>
                <a:cs typeface="Verdana"/>
              </a:rPr>
              <a:t>69 32 20 00</a:t>
            </a:r>
            <a:endParaRPr sz="2800" dirty="0">
              <a:latin typeface="Verdana"/>
              <a:cs typeface="Verdana"/>
            </a:endParaRPr>
          </a:p>
          <a:p>
            <a:pPr marL="12700">
              <a:lnSpc>
                <a:spcPts val="1430"/>
              </a:lnSpc>
            </a:pPr>
            <a:r>
              <a:rPr sz="1300" spc="-75" dirty="0">
                <a:solidFill>
                  <a:srgbClr val="0052FF"/>
                </a:solidFill>
                <a:latin typeface="Verdana"/>
                <a:cs typeface="Verdana"/>
              </a:rPr>
              <a:t>(appel</a:t>
            </a:r>
            <a:r>
              <a:rPr sz="1300" spc="-10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0052FF"/>
                </a:solidFill>
                <a:latin typeface="Verdana"/>
                <a:cs typeface="Verdana"/>
              </a:rPr>
              <a:t>non</a:t>
            </a:r>
            <a:r>
              <a:rPr sz="1300" spc="-95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0052FF"/>
                </a:solidFill>
                <a:latin typeface="Verdana"/>
                <a:cs typeface="Verdana"/>
              </a:rPr>
              <a:t>surtaxé)</a:t>
            </a:r>
            <a:endParaRPr sz="13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000" spc="-114" dirty="0">
                <a:solidFill>
                  <a:srgbClr val="0052FF"/>
                </a:solidFill>
                <a:latin typeface="Verdana"/>
                <a:cs typeface="Verdana"/>
              </a:rPr>
              <a:t>du</a:t>
            </a:r>
            <a:r>
              <a:rPr sz="2000" spc="-175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135" dirty="0">
                <a:solidFill>
                  <a:srgbClr val="0052FF"/>
                </a:solidFill>
                <a:latin typeface="Verdana"/>
                <a:cs typeface="Verdana"/>
              </a:rPr>
              <a:t>lundi</a:t>
            </a:r>
            <a:r>
              <a:rPr sz="2000" spc="-17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0052FF"/>
                </a:solidFill>
                <a:latin typeface="Verdana"/>
                <a:cs typeface="Verdana"/>
              </a:rPr>
              <a:t>au</a:t>
            </a:r>
            <a:r>
              <a:rPr sz="2000" spc="-17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105" dirty="0">
                <a:solidFill>
                  <a:srgbClr val="0052FF"/>
                </a:solidFill>
                <a:latin typeface="Verdana"/>
                <a:cs typeface="Verdana"/>
              </a:rPr>
              <a:t>vendredi</a:t>
            </a:r>
            <a:r>
              <a:rPr sz="2000" spc="-17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0052FF"/>
                </a:solidFill>
                <a:latin typeface="Verdana"/>
                <a:cs typeface="Verdana"/>
              </a:rPr>
              <a:t>de</a:t>
            </a:r>
            <a:r>
              <a:rPr sz="2000" spc="-175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0052FF"/>
                </a:solidFill>
                <a:latin typeface="Verdana"/>
                <a:cs typeface="Verdana"/>
              </a:rPr>
              <a:t>8h00</a:t>
            </a:r>
            <a:r>
              <a:rPr sz="2000" spc="-17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140" dirty="0">
                <a:solidFill>
                  <a:srgbClr val="0052FF"/>
                </a:solidFill>
                <a:latin typeface="Verdana"/>
                <a:cs typeface="Verdana"/>
              </a:rPr>
              <a:t>à</a:t>
            </a:r>
            <a:r>
              <a:rPr sz="2000" spc="-170" dirty="0">
                <a:solidFill>
                  <a:srgbClr val="0052FF"/>
                </a:solidFill>
                <a:latin typeface="Verdana"/>
                <a:cs typeface="Verdana"/>
              </a:rPr>
              <a:t> </a:t>
            </a:r>
            <a:r>
              <a:rPr sz="2000" spc="-114" dirty="0">
                <a:solidFill>
                  <a:srgbClr val="0052FF"/>
                </a:solidFill>
                <a:latin typeface="Verdana"/>
                <a:cs typeface="Verdana"/>
              </a:rPr>
              <a:t>18h30</a:t>
            </a: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661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7047" y="4737074"/>
            <a:ext cx="4500003" cy="2282926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66350" y="210146"/>
            <a:ext cx="6311900" cy="819419"/>
          </a:xfrm>
          <a:prstGeom prst="rect">
            <a:avLst/>
          </a:prstGeom>
        </p:spPr>
        <p:txBody>
          <a:bodyPr vert="horz" wrap="square" lIns="0" tIns="100294" rIns="0" bIns="0" rtlCol="0">
            <a:spAutoFit/>
          </a:bodyPr>
          <a:lstStyle/>
          <a:p>
            <a:pPr marL="264160" marR="5080">
              <a:lnSpc>
                <a:spcPts val="2800"/>
              </a:lnSpc>
              <a:spcBef>
                <a:spcPts val="260"/>
              </a:spcBef>
            </a:pPr>
            <a:r>
              <a:rPr sz="2400" spc="-100" dirty="0"/>
              <a:t>01.</a:t>
            </a:r>
            <a:r>
              <a:rPr sz="2400" spc="-60" dirty="0"/>
              <a:t> </a:t>
            </a:r>
            <a:r>
              <a:rPr sz="2400" spc="65" dirty="0"/>
              <a:t>Vos</a:t>
            </a:r>
            <a:r>
              <a:rPr sz="2400" spc="-145" dirty="0"/>
              <a:t> </a:t>
            </a:r>
            <a:r>
              <a:rPr sz="2400" spc="120" dirty="0"/>
              <a:t>espaces</a:t>
            </a:r>
            <a:r>
              <a:rPr sz="2400" spc="-140" dirty="0"/>
              <a:t> </a:t>
            </a:r>
            <a:r>
              <a:rPr sz="2400" spc="120" dirty="0"/>
              <a:t>connectés </a:t>
            </a:r>
            <a:r>
              <a:rPr sz="2400" spc="80" dirty="0"/>
              <a:t>personnels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46351" y="1294345"/>
            <a:ext cx="1814195" cy="139065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40970" indent="377825">
              <a:lnSpc>
                <a:spcPts val="1800"/>
              </a:lnSpc>
              <a:spcBef>
                <a:spcPts val="260"/>
              </a:spcBef>
            </a:pPr>
            <a:r>
              <a:rPr sz="1600" b="1" spc="85" dirty="0">
                <a:solidFill>
                  <a:srgbClr val="381A0A"/>
                </a:solidFill>
                <a:latin typeface="Calibri"/>
                <a:cs typeface="Calibri"/>
              </a:rPr>
              <a:t>Votre</a:t>
            </a:r>
            <a:r>
              <a:rPr sz="16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25" dirty="0">
                <a:solidFill>
                  <a:srgbClr val="381A0A"/>
                </a:solidFill>
                <a:latin typeface="Calibri"/>
                <a:cs typeface="Calibri"/>
              </a:rPr>
              <a:t>espace </a:t>
            </a: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client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385"/>
              </a:spcBef>
            </a:pP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AG2R LA MONDIALE vous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propose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un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espace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dédié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60" dirty="0">
                <a:solidFill>
                  <a:srgbClr val="381A0A"/>
                </a:solidFill>
                <a:latin typeface="Tahoma"/>
                <a:cs typeface="Tahoma"/>
              </a:rPr>
              <a:t>et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sécurisé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0" dirty="0">
                <a:solidFill>
                  <a:srgbClr val="381A0A"/>
                </a:solidFill>
                <a:latin typeface="Tahoma"/>
                <a:cs typeface="Tahoma"/>
              </a:rPr>
              <a:t>pour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vous</a:t>
            </a:r>
            <a:r>
              <a:rPr sz="9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accompagner</a:t>
            </a: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dans</a:t>
            </a:r>
            <a:r>
              <a:rPr sz="9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381A0A"/>
                </a:solidFill>
                <a:latin typeface="Tahoma"/>
                <a:cs typeface="Tahoma"/>
              </a:rPr>
              <a:t>vos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démarches</a:t>
            </a:r>
            <a:r>
              <a:rPr sz="900" spc="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60" dirty="0">
                <a:solidFill>
                  <a:srgbClr val="381A0A"/>
                </a:solidFill>
                <a:latin typeface="Tahoma"/>
                <a:cs typeface="Tahoma"/>
              </a:rPr>
              <a:t>et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suivre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381A0A"/>
                </a:solidFill>
                <a:latin typeface="Tahoma"/>
                <a:cs typeface="Tahoma"/>
              </a:rPr>
              <a:t>les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remboursements</a:t>
            </a:r>
            <a:r>
              <a:rPr sz="900" spc="-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900" spc="-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900" spc="-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frais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381A0A"/>
                </a:solidFill>
                <a:latin typeface="Tahoma"/>
                <a:cs typeface="Tahoma"/>
              </a:rPr>
              <a:t>de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santé.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9054" y="1243583"/>
            <a:ext cx="288290" cy="266700"/>
          </a:xfrm>
          <a:custGeom>
            <a:avLst/>
            <a:gdLst/>
            <a:ahLst/>
            <a:cxnLst/>
            <a:rect l="l" t="t" r="r" b="b"/>
            <a:pathLst>
              <a:path w="288290" h="266700">
                <a:moveTo>
                  <a:pt x="287997" y="0"/>
                </a:moveTo>
                <a:lnTo>
                  <a:pt x="0" y="0"/>
                </a:lnTo>
                <a:lnTo>
                  <a:pt x="0" y="213334"/>
                </a:lnTo>
                <a:lnTo>
                  <a:pt x="287997" y="213334"/>
                </a:lnTo>
                <a:lnTo>
                  <a:pt x="287997" y="181330"/>
                </a:lnTo>
                <a:lnTo>
                  <a:pt x="31991" y="181330"/>
                </a:lnTo>
                <a:lnTo>
                  <a:pt x="31991" y="31991"/>
                </a:lnTo>
                <a:lnTo>
                  <a:pt x="287997" y="31991"/>
                </a:lnTo>
                <a:lnTo>
                  <a:pt x="287997" y="0"/>
                </a:lnTo>
                <a:close/>
              </a:path>
              <a:path w="288290" h="266700">
                <a:moveTo>
                  <a:pt x="287997" y="31991"/>
                </a:moveTo>
                <a:lnTo>
                  <a:pt x="255993" y="31991"/>
                </a:lnTo>
                <a:lnTo>
                  <a:pt x="255993" y="181330"/>
                </a:lnTo>
                <a:lnTo>
                  <a:pt x="287997" y="181330"/>
                </a:lnTo>
                <a:lnTo>
                  <a:pt x="287997" y="31991"/>
                </a:lnTo>
                <a:close/>
              </a:path>
              <a:path w="288290" h="266700">
                <a:moveTo>
                  <a:pt x="95465" y="74663"/>
                </a:moveTo>
                <a:lnTo>
                  <a:pt x="90331" y="75446"/>
                </a:lnTo>
                <a:lnTo>
                  <a:pt x="82797" y="78930"/>
                </a:lnTo>
                <a:lnTo>
                  <a:pt x="76263" y="86814"/>
                </a:lnTo>
                <a:lnTo>
                  <a:pt x="74129" y="100799"/>
                </a:lnTo>
                <a:lnTo>
                  <a:pt x="74663" y="111467"/>
                </a:lnTo>
                <a:lnTo>
                  <a:pt x="78397" y="118922"/>
                </a:lnTo>
                <a:lnTo>
                  <a:pt x="83197" y="122656"/>
                </a:lnTo>
                <a:lnTo>
                  <a:pt x="82600" y="128003"/>
                </a:lnTo>
                <a:lnTo>
                  <a:pt x="53327" y="153593"/>
                </a:lnTo>
                <a:lnTo>
                  <a:pt x="53327" y="159994"/>
                </a:lnTo>
                <a:lnTo>
                  <a:pt x="138658" y="159994"/>
                </a:lnTo>
                <a:lnTo>
                  <a:pt x="138658" y="153593"/>
                </a:lnTo>
                <a:lnTo>
                  <a:pt x="108331" y="128003"/>
                </a:lnTo>
                <a:lnTo>
                  <a:pt x="107734" y="122656"/>
                </a:lnTo>
                <a:lnTo>
                  <a:pt x="112534" y="118389"/>
                </a:lnTo>
                <a:lnTo>
                  <a:pt x="116268" y="111467"/>
                </a:lnTo>
                <a:lnTo>
                  <a:pt x="116801" y="100799"/>
                </a:lnTo>
                <a:lnTo>
                  <a:pt x="114743" y="86814"/>
                </a:lnTo>
                <a:lnTo>
                  <a:pt x="108334" y="78930"/>
                </a:lnTo>
                <a:lnTo>
                  <a:pt x="100824" y="75446"/>
                </a:lnTo>
                <a:lnTo>
                  <a:pt x="95465" y="74663"/>
                </a:lnTo>
                <a:close/>
              </a:path>
              <a:path w="288290" h="266700">
                <a:moveTo>
                  <a:pt x="223989" y="106667"/>
                </a:moveTo>
                <a:lnTo>
                  <a:pt x="149326" y="106667"/>
                </a:lnTo>
                <a:lnTo>
                  <a:pt x="149326" y="128003"/>
                </a:lnTo>
                <a:lnTo>
                  <a:pt x="223989" y="128003"/>
                </a:lnTo>
                <a:lnTo>
                  <a:pt x="223989" y="106667"/>
                </a:lnTo>
                <a:close/>
              </a:path>
              <a:path w="288290" h="266700">
                <a:moveTo>
                  <a:pt x="223989" y="63995"/>
                </a:moveTo>
                <a:lnTo>
                  <a:pt x="149326" y="63995"/>
                </a:lnTo>
                <a:lnTo>
                  <a:pt x="149326" y="85331"/>
                </a:lnTo>
                <a:lnTo>
                  <a:pt x="223989" y="85331"/>
                </a:lnTo>
                <a:lnTo>
                  <a:pt x="223989" y="63995"/>
                </a:lnTo>
                <a:close/>
              </a:path>
              <a:path w="288290" h="266700">
                <a:moveTo>
                  <a:pt x="213334" y="234657"/>
                </a:moveTo>
                <a:lnTo>
                  <a:pt x="74663" y="234657"/>
                </a:lnTo>
                <a:lnTo>
                  <a:pt x="74663" y="266661"/>
                </a:lnTo>
                <a:lnTo>
                  <a:pt x="213334" y="266661"/>
                </a:lnTo>
                <a:lnTo>
                  <a:pt x="213334" y="234657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350" y="2958909"/>
            <a:ext cx="18961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solidFill>
                  <a:srgbClr val="381A0A"/>
                </a:solidFill>
                <a:latin typeface="Calibri"/>
                <a:cs typeface="Calibri"/>
              </a:rPr>
              <a:t>Tous</a:t>
            </a:r>
            <a:r>
              <a:rPr sz="900" b="1" spc="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381A0A"/>
                </a:solidFill>
                <a:latin typeface="Calibri"/>
                <a:cs typeface="Calibri"/>
              </a:rPr>
              <a:t>vos</a:t>
            </a:r>
            <a:r>
              <a:rPr sz="900" b="1" spc="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381A0A"/>
                </a:solidFill>
                <a:latin typeface="Calibri"/>
                <a:cs typeface="Calibri"/>
              </a:rPr>
              <a:t>services,</a:t>
            </a:r>
            <a:r>
              <a:rPr sz="900" b="1" spc="8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381A0A"/>
                </a:solidFill>
                <a:latin typeface="Calibri"/>
                <a:cs typeface="Calibri"/>
              </a:rPr>
              <a:t>à</a:t>
            </a:r>
            <a:r>
              <a:rPr sz="900" b="1" spc="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381A0A"/>
                </a:solidFill>
                <a:latin typeface="Calibri"/>
                <a:cs typeface="Calibri"/>
              </a:rPr>
              <a:t>portée</a:t>
            </a:r>
            <a:r>
              <a:rPr sz="900" b="1" spc="8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900" b="1" spc="55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900" b="1" spc="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381A0A"/>
                </a:solidFill>
                <a:latin typeface="Calibri"/>
                <a:cs typeface="Calibri"/>
              </a:rPr>
              <a:t>main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9050" y="3674531"/>
            <a:ext cx="2178050" cy="3175"/>
            <a:chOff x="540000" y="3674530"/>
            <a:chExt cx="2178050" cy="3175"/>
          </a:xfrm>
        </p:grpSpPr>
        <p:sp>
          <p:nvSpPr>
            <p:cNvPr id="8" name="object 8"/>
            <p:cNvSpPr/>
            <p:nvPr/>
          </p:nvSpPr>
          <p:spPr>
            <a:xfrm>
              <a:off x="540000" y="3676117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28000" y="3676117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59050" y="4285891"/>
            <a:ext cx="2178050" cy="3175"/>
            <a:chOff x="540000" y="4285890"/>
            <a:chExt cx="2178050" cy="3175"/>
          </a:xfrm>
        </p:grpSpPr>
        <p:sp>
          <p:nvSpPr>
            <p:cNvPr id="11" name="object 11"/>
            <p:cNvSpPr/>
            <p:nvPr/>
          </p:nvSpPr>
          <p:spPr>
            <a:xfrm>
              <a:off x="540000" y="4287478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28000" y="4287478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59050" y="4584821"/>
            <a:ext cx="2178050" cy="3175"/>
            <a:chOff x="540000" y="4584820"/>
            <a:chExt cx="2178050" cy="3175"/>
          </a:xfrm>
        </p:grpSpPr>
        <p:sp>
          <p:nvSpPr>
            <p:cNvPr id="14" name="object 14"/>
            <p:cNvSpPr/>
            <p:nvPr/>
          </p:nvSpPr>
          <p:spPr>
            <a:xfrm>
              <a:off x="540000" y="4586408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28000" y="4586408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59050" y="5763092"/>
            <a:ext cx="2178050" cy="3175"/>
            <a:chOff x="540000" y="5763091"/>
            <a:chExt cx="2178050" cy="3175"/>
          </a:xfrm>
        </p:grpSpPr>
        <p:sp>
          <p:nvSpPr>
            <p:cNvPr id="17" name="object 17"/>
            <p:cNvSpPr/>
            <p:nvPr/>
          </p:nvSpPr>
          <p:spPr>
            <a:xfrm>
              <a:off x="540000" y="5764678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28000" y="5764678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59050" y="6125920"/>
            <a:ext cx="2178050" cy="3175"/>
            <a:chOff x="540000" y="6125919"/>
            <a:chExt cx="2178050" cy="3175"/>
          </a:xfrm>
        </p:grpSpPr>
        <p:sp>
          <p:nvSpPr>
            <p:cNvPr id="20" name="object 20"/>
            <p:cNvSpPr/>
            <p:nvPr/>
          </p:nvSpPr>
          <p:spPr>
            <a:xfrm>
              <a:off x="540000" y="6127507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28000" y="6127507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59050" y="6374451"/>
            <a:ext cx="2178050" cy="3175"/>
            <a:chOff x="540000" y="6374450"/>
            <a:chExt cx="2178050" cy="3175"/>
          </a:xfrm>
        </p:grpSpPr>
        <p:sp>
          <p:nvSpPr>
            <p:cNvPr id="23" name="object 23"/>
            <p:cNvSpPr/>
            <p:nvPr/>
          </p:nvSpPr>
          <p:spPr>
            <a:xfrm>
              <a:off x="540000" y="6376037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28000" y="6376037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59050" y="4804068"/>
            <a:ext cx="2178050" cy="12700"/>
            <a:chOff x="540000" y="4804068"/>
            <a:chExt cx="2178050" cy="12700"/>
          </a:xfrm>
        </p:grpSpPr>
        <p:sp>
          <p:nvSpPr>
            <p:cNvPr id="26" name="object 26"/>
            <p:cNvSpPr/>
            <p:nvPr/>
          </p:nvSpPr>
          <p:spPr>
            <a:xfrm>
              <a:off x="540000" y="4810418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12700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28000" y="4810418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12700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59050" y="6508681"/>
            <a:ext cx="2178050" cy="3175"/>
            <a:chOff x="540000" y="6508680"/>
            <a:chExt cx="2178050" cy="3175"/>
          </a:xfrm>
        </p:grpSpPr>
        <p:sp>
          <p:nvSpPr>
            <p:cNvPr id="29" name="object 29"/>
            <p:cNvSpPr/>
            <p:nvPr/>
          </p:nvSpPr>
          <p:spPr>
            <a:xfrm>
              <a:off x="540000" y="6510267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28000" y="6510267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59050" y="6757211"/>
            <a:ext cx="2178050" cy="3175"/>
            <a:chOff x="540000" y="6757210"/>
            <a:chExt cx="2178050" cy="3175"/>
          </a:xfrm>
        </p:grpSpPr>
        <p:sp>
          <p:nvSpPr>
            <p:cNvPr id="32" name="object 32"/>
            <p:cNvSpPr/>
            <p:nvPr/>
          </p:nvSpPr>
          <p:spPr>
            <a:xfrm>
              <a:off x="540000" y="6758797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28000" y="6758797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59050" y="5285962"/>
            <a:ext cx="2178050" cy="3175"/>
            <a:chOff x="540000" y="5285961"/>
            <a:chExt cx="2178050" cy="3175"/>
          </a:xfrm>
        </p:grpSpPr>
        <p:sp>
          <p:nvSpPr>
            <p:cNvPr id="35" name="object 35"/>
            <p:cNvSpPr/>
            <p:nvPr/>
          </p:nvSpPr>
          <p:spPr>
            <a:xfrm>
              <a:off x="540000" y="5287548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28000" y="5287548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003" y="0"/>
                  </a:lnTo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46350" y="3168043"/>
            <a:ext cx="2203450" cy="111442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20"/>
              </a:spcBef>
              <a:tabLst>
                <a:tab pos="1200150" algn="l"/>
                <a:tab pos="2190115" algn="l"/>
              </a:tabLst>
            </a:pPr>
            <a:r>
              <a:rPr sz="700" b="1" spc="70" dirty="0">
                <a:solidFill>
                  <a:srgbClr val="381A0A"/>
                </a:solidFill>
                <a:latin typeface="Calibri"/>
                <a:cs typeface="Calibri"/>
              </a:rPr>
              <a:t>Les</a:t>
            </a:r>
            <a:r>
              <a:rPr sz="700" b="1" spc="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700" b="1" spc="30" dirty="0">
                <a:solidFill>
                  <a:srgbClr val="381A0A"/>
                </a:solidFill>
                <a:latin typeface="Calibri"/>
                <a:cs typeface="Calibri"/>
              </a:rPr>
              <a:t>essentiels</a:t>
            </a:r>
            <a:r>
              <a:rPr sz="700" b="1" spc="8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700" b="1" spc="-25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700" b="1" dirty="0">
                <a:solidFill>
                  <a:srgbClr val="381A0A"/>
                </a:solidFill>
                <a:latin typeface="Calibri"/>
                <a:cs typeface="Calibri"/>
              </a:rPr>
              <a:t>	Vos</a:t>
            </a:r>
            <a:r>
              <a:rPr sz="700" b="1" spc="10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381A0A"/>
                </a:solidFill>
                <a:latin typeface="Calibri"/>
                <a:cs typeface="Calibri"/>
              </a:rPr>
              <a:t>remboursements</a:t>
            </a:r>
            <a:r>
              <a:rPr sz="700" b="1" spc="500" dirty="0">
                <a:solidFill>
                  <a:srgbClr val="381A0A"/>
                </a:solidFill>
                <a:latin typeface="Calibri"/>
                <a:cs typeface="Calibri"/>
              </a:rPr>
              <a:t>  </a:t>
            </a:r>
            <a:r>
              <a:rPr sz="700" b="1" u="sng" dirty="0">
                <a:solidFill>
                  <a:srgbClr val="381A0A"/>
                </a:solidFill>
                <a:uFill>
                  <a:solidFill>
                    <a:srgbClr val="381A0A"/>
                  </a:solidFill>
                </a:uFill>
                <a:latin typeface="Calibri"/>
                <a:cs typeface="Calibri"/>
              </a:rPr>
              <a:t>vos</a:t>
            </a:r>
            <a:r>
              <a:rPr sz="700" b="1" u="sng" spc="135" dirty="0">
                <a:solidFill>
                  <a:srgbClr val="381A0A"/>
                </a:solidFill>
                <a:uFill>
                  <a:solidFill>
                    <a:srgbClr val="381A0A"/>
                  </a:solidFill>
                </a:uFill>
                <a:latin typeface="Calibri"/>
                <a:cs typeface="Calibri"/>
              </a:rPr>
              <a:t> </a:t>
            </a:r>
            <a:r>
              <a:rPr sz="700" b="1" u="sng" spc="35" dirty="0">
                <a:solidFill>
                  <a:srgbClr val="381A0A"/>
                </a:solidFill>
                <a:uFill>
                  <a:solidFill>
                    <a:srgbClr val="381A0A"/>
                  </a:solidFill>
                </a:uFill>
                <a:latin typeface="Calibri"/>
                <a:cs typeface="Calibri"/>
              </a:rPr>
              <a:t>contrats</a:t>
            </a:r>
            <a:r>
              <a:rPr sz="700" b="1" u="sng" dirty="0">
                <a:solidFill>
                  <a:srgbClr val="381A0A"/>
                </a:solidFill>
                <a:uFill>
                  <a:solidFill>
                    <a:srgbClr val="381A0A"/>
                  </a:solidFill>
                </a:uFill>
                <a:latin typeface="Calibri"/>
                <a:cs typeface="Calibri"/>
              </a:rPr>
              <a:t>		</a:t>
            </a:r>
            <a:r>
              <a:rPr sz="700" b="1" spc="50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Consulter</a:t>
            </a:r>
            <a:r>
              <a:rPr sz="700" spc="7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le</a:t>
            </a:r>
            <a:r>
              <a:rPr sz="700" spc="8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descriptif</a:t>
            </a:r>
            <a:r>
              <a:rPr sz="700" spc="7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	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Consulter</a:t>
            </a:r>
            <a:r>
              <a:rPr sz="7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endParaRPr sz="700">
              <a:latin typeface="Tahoma"/>
              <a:cs typeface="Tahoma"/>
            </a:endParaRPr>
          </a:p>
          <a:p>
            <a:pPr marL="12700">
              <a:spcBef>
                <a:spcPts val="60"/>
              </a:spcBef>
              <a:tabLst>
                <a:tab pos="1200150" algn="l"/>
              </a:tabLst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garanties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	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remboursements</a:t>
            </a:r>
            <a:endParaRPr sz="700">
              <a:latin typeface="Tahoma"/>
              <a:cs typeface="Tahoma"/>
            </a:endParaRPr>
          </a:p>
          <a:p>
            <a:pPr marL="12700" marR="5080">
              <a:lnSpc>
                <a:spcPct val="107200"/>
              </a:lnSpc>
              <a:spcBef>
                <a:spcPts val="155"/>
              </a:spcBef>
              <a:tabLst>
                <a:tab pos="1200150" algn="l"/>
                <a:tab pos="2190115" algn="l"/>
              </a:tabLst>
            </a:pP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Comprendre</a:t>
            </a:r>
            <a:r>
              <a:rPr sz="700" spc="-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700" spc="-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garanties</a:t>
            </a:r>
            <a:r>
              <a:rPr sz="700" spc="265" dirty="0">
                <a:solidFill>
                  <a:srgbClr val="381A0A"/>
                </a:solidFill>
                <a:latin typeface="Tahoma"/>
                <a:cs typeface="Tahoma"/>
              </a:rPr>
              <a:t> 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Envoyer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 demandes</a:t>
            </a:r>
            <a:r>
              <a:rPr sz="700" spc="50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à</a:t>
            </a:r>
            <a:r>
              <a:rPr sz="700" spc="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l’aide</a:t>
            </a:r>
            <a:r>
              <a:rPr sz="700" spc="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d’exemples</a:t>
            </a:r>
            <a:r>
              <a:rPr sz="700" spc="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	de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remboursement </a:t>
            </a:r>
            <a:r>
              <a:rPr sz="700" u="sng" spc="-10" dirty="0">
                <a:solidFill>
                  <a:srgbClr val="381A0A"/>
                </a:solidFill>
                <a:uFill>
                  <a:solidFill>
                    <a:srgbClr val="381A0A"/>
                  </a:solidFill>
                </a:uFill>
                <a:latin typeface="Tahoma"/>
                <a:cs typeface="Tahoma"/>
              </a:rPr>
              <a:t>remboursement</a:t>
            </a:r>
            <a:r>
              <a:rPr sz="700" u="sng" dirty="0">
                <a:solidFill>
                  <a:srgbClr val="381A0A"/>
                </a:solidFill>
                <a:uFill>
                  <a:solidFill>
                    <a:srgbClr val="381A0A"/>
                  </a:solidFill>
                </a:uFill>
                <a:latin typeface="Tahoma"/>
                <a:cs typeface="Tahoma"/>
              </a:rPr>
              <a:t>		</a:t>
            </a:r>
            <a:endParaRPr sz="700">
              <a:latin typeface="Tahoma"/>
              <a:cs typeface="Tahoma"/>
            </a:endParaRPr>
          </a:p>
          <a:p>
            <a:pPr marL="12700" marR="273685">
              <a:lnSpc>
                <a:spcPct val="107200"/>
              </a:lnSpc>
              <a:spcBef>
                <a:spcPts val="160"/>
              </a:spcBef>
              <a:tabLst>
                <a:tab pos="1200150" algn="l"/>
              </a:tabLst>
            </a:pP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Télécharger</a:t>
            </a:r>
            <a:r>
              <a:rPr sz="700" spc="3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votre</a:t>
            </a:r>
            <a:r>
              <a:rPr sz="700" spc="3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0" dirty="0">
                <a:solidFill>
                  <a:srgbClr val="381A0A"/>
                </a:solidFill>
                <a:latin typeface="Tahoma"/>
                <a:cs typeface="Tahoma"/>
              </a:rPr>
              <a:t>carte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	Envoyer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7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0" dirty="0">
                <a:solidFill>
                  <a:srgbClr val="381A0A"/>
                </a:solidFill>
                <a:latin typeface="Tahoma"/>
                <a:cs typeface="Tahoma"/>
              </a:rPr>
              <a:t>devis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spc="6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tiers</a:t>
            </a:r>
            <a:r>
              <a:rPr sz="700" spc="7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payant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6350" y="4276715"/>
            <a:ext cx="988694" cy="233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Visualiser</a:t>
            </a:r>
            <a:r>
              <a:rPr sz="700" spc="9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votre</a:t>
            </a:r>
            <a:r>
              <a:rPr sz="700" spc="9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contrat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et</a:t>
            </a:r>
            <a:r>
              <a:rPr sz="7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7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bénéficiaires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34320" y="4276715"/>
            <a:ext cx="981710" cy="233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Visualiser</a:t>
            </a:r>
            <a:r>
              <a:rPr sz="7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7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garanties plafonnées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6350" y="4673120"/>
            <a:ext cx="64897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b="1" dirty="0">
                <a:solidFill>
                  <a:srgbClr val="381A0A"/>
                </a:solidFill>
                <a:latin typeface="Calibri"/>
                <a:cs typeface="Calibri"/>
              </a:rPr>
              <a:t>Vos</a:t>
            </a:r>
            <a:r>
              <a:rPr sz="700" b="1" spc="10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381A0A"/>
                </a:solidFill>
                <a:latin typeface="Calibri"/>
                <a:cs typeface="Calibri"/>
              </a:rPr>
              <a:t>démarches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34321" y="4673120"/>
            <a:ext cx="54165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b="1" dirty="0">
                <a:solidFill>
                  <a:srgbClr val="381A0A"/>
                </a:solidFill>
                <a:latin typeface="Calibri"/>
                <a:cs typeface="Calibri"/>
              </a:rPr>
              <a:t>Vos</a:t>
            </a:r>
            <a:r>
              <a:rPr sz="700" b="1" spc="10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700" b="1" spc="40" dirty="0">
                <a:solidFill>
                  <a:srgbClr val="381A0A"/>
                </a:solidFill>
                <a:latin typeface="Calibri"/>
                <a:cs typeface="Calibri"/>
              </a:rPr>
              <a:t>services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6350" y="4799714"/>
            <a:ext cx="98425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Demander</a:t>
            </a:r>
            <a:r>
              <a:rPr sz="700" spc="-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la</a:t>
            </a:r>
            <a:r>
              <a:rPr sz="700" spc="-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portabilité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votre</a:t>
            </a:r>
            <a:r>
              <a:rPr sz="7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couverture</a:t>
            </a:r>
            <a:endParaRPr sz="700">
              <a:latin typeface="Tahoma"/>
              <a:cs typeface="Tahoma"/>
            </a:endParaRPr>
          </a:p>
          <a:p>
            <a:pPr marL="34925">
              <a:spcBef>
                <a:spcPts val="6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frais</a:t>
            </a:r>
            <a:r>
              <a:rPr sz="7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spc="3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santé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34320" y="4799802"/>
            <a:ext cx="1009650" cy="4635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Retrouver</a:t>
            </a:r>
            <a:r>
              <a:rPr sz="7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rgbClr val="381A0A"/>
                </a:solidFill>
                <a:latin typeface="Tahoma"/>
                <a:cs typeface="Tahoma"/>
              </a:rPr>
              <a:t>les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professionnels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 santé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conventionnés</a:t>
            </a:r>
            <a:r>
              <a:rPr sz="700" spc="1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proches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chez</a:t>
            </a:r>
            <a:r>
              <a:rPr sz="7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0" dirty="0">
                <a:solidFill>
                  <a:srgbClr val="381A0A"/>
                </a:solidFill>
                <a:latin typeface="Tahoma"/>
                <a:cs typeface="Tahoma"/>
              </a:rPr>
              <a:t>vous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46350" y="5277017"/>
            <a:ext cx="887094" cy="4635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Choisir</a:t>
            </a:r>
            <a:r>
              <a:rPr sz="700" spc="9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l’option sur‑complémentaire</a:t>
            </a:r>
            <a:r>
              <a:rPr sz="700" spc="50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(si</a:t>
            </a:r>
            <a:r>
              <a:rPr sz="700" spc="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prévue</a:t>
            </a:r>
            <a:r>
              <a:rPr sz="700" spc="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dans</a:t>
            </a:r>
            <a:r>
              <a:rPr sz="700" spc="1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votre contrat)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34321" y="5277106"/>
            <a:ext cx="696595" cy="34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Bénéficier</a:t>
            </a:r>
            <a:r>
              <a:rPr sz="700" spc="6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spc="7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rgbClr val="381A0A"/>
                </a:solidFill>
                <a:latin typeface="Tahoma"/>
                <a:cs typeface="Tahoma"/>
              </a:rPr>
              <a:t>la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 téléconsultation médicale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46351" y="5754322"/>
            <a:ext cx="692785" cy="233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Affilier</a:t>
            </a:r>
            <a:r>
              <a:rPr sz="7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ou</a:t>
            </a:r>
            <a:r>
              <a:rPr sz="700" spc="6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radier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un</a:t>
            </a:r>
            <a:r>
              <a:rPr sz="700" spc="-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bénéficiaire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34320" y="5754321"/>
            <a:ext cx="916940" cy="34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Des</a:t>
            </a:r>
            <a:r>
              <a:rPr sz="700" spc="6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bonnes</a:t>
            </a:r>
            <a:r>
              <a:rPr sz="700" spc="6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pratiques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pour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prendre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soin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35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 votre</a:t>
            </a:r>
            <a:r>
              <a:rPr sz="700" spc="9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santé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6350" y="6117212"/>
            <a:ext cx="1068070" cy="233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Consulter et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modifier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rgbClr val="381A0A"/>
                </a:solidFill>
                <a:latin typeface="Tahoma"/>
                <a:cs typeface="Tahoma"/>
              </a:rPr>
              <a:t>vos</a:t>
            </a:r>
            <a:r>
              <a:rPr sz="700" spc="20" dirty="0">
                <a:solidFill>
                  <a:srgbClr val="381A0A"/>
                </a:solidFill>
                <a:latin typeface="Tahoma"/>
                <a:cs typeface="Tahoma"/>
              </a:rPr>
              <a:t> coordonnées</a:t>
            </a:r>
            <a:r>
              <a:rPr sz="700" spc="10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bancaires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46350" y="6373421"/>
            <a:ext cx="98425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Demander</a:t>
            </a:r>
            <a:r>
              <a:rPr sz="700" spc="-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la</a:t>
            </a:r>
            <a:r>
              <a:rPr sz="700" spc="-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portabilité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46351" y="6500015"/>
            <a:ext cx="856615" cy="233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Justifier</a:t>
            </a:r>
            <a:r>
              <a:rPr sz="7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10" dirty="0">
                <a:solidFill>
                  <a:srgbClr val="381A0A"/>
                </a:solidFill>
                <a:latin typeface="Tahoma"/>
                <a:cs typeface="Tahoma"/>
              </a:rPr>
              <a:t>d’un</a:t>
            </a:r>
            <a:r>
              <a:rPr sz="7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enfant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à</a:t>
            </a:r>
            <a:r>
              <a:rPr sz="7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381A0A"/>
                </a:solidFill>
                <a:latin typeface="Tahoma"/>
                <a:cs typeface="Tahoma"/>
              </a:rPr>
              <a:t>charge</a:t>
            </a:r>
            <a:r>
              <a:rPr sz="7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381A0A"/>
                </a:solidFill>
                <a:latin typeface="Tahoma"/>
                <a:cs typeface="Tahoma"/>
              </a:rPr>
              <a:t>majeur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74350" y="225775"/>
            <a:ext cx="2083435" cy="9715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b="1" spc="75" dirty="0">
                <a:solidFill>
                  <a:srgbClr val="381A0A"/>
                </a:solidFill>
                <a:latin typeface="Calibri"/>
                <a:cs typeface="Calibri"/>
              </a:rPr>
              <a:t>Découvrez</a:t>
            </a:r>
            <a:r>
              <a:rPr sz="1300" b="1" spc="5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300" b="1" spc="75" dirty="0">
                <a:solidFill>
                  <a:srgbClr val="381A0A"/>
                </a:solidFill>
                <a:latin typeface="Calibri"/>
                <a:cs typeface="Calibri"/>
              </a:rPr>
              <a:t>tous</a:t>
            </a:r>
            <a:r>
              <a:rPr sz="1300" b="1" spc="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300" b="1" spc="45" dirty="0">
                <a:solidFill>
                  <a:srgbClr val="381A0A"/>
                </a:solidFill>
                <a:latin typeface="Calibri"/>
                <a:cs typeface="Calibri"/>
              </a:rPr>
              <a:t>les </a:t>
            </a:r>
            <a:r>
              <a:rPr sz="1300" b="1" spc="65" dirty="0">
                <a:solidFill>
                  <a:srgbClr val="381A0A"/>
                </a:solidFill>
                <a:latin typeface="Calibri"/>
                <a:cs typeface="Calibri"/>
              </a:rPr>
              <a:t>avantages</a:t>
            </a:r>
            <a:r>
              <a:rPr sz="1300" b="1" spc="4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300" b="1" spc="80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300" b="1" spc="4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300" b="1" spc="65" dirty="0">
                <a:solidFill>
                  <a:srgbClr val="381A0A"/>
                </a:solidFill>
                <a:latin typeface="Calibri"/>
                <a:cs typeface="Calibri"/>
              </a:rPr>
              <a:t>votre</a:t>
            </a:r>
            <a:r>
              <a:rPr sz="1300" b="1" spc="5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300" b="1" spc="90" dirty="0">
                <a:solidFill>
                  <a:srgbClr val="381A0A"/>
                </a:solidFill>
                <a:latin typeface="Calibri"/>
                <a:cs typeface="Calibri"/>
              </a:rPr>
              <a:t>espace </a:t>
            </a:r>
            <a:r>
              <a:rPr sz="1300" b="1" spc="50" dirty="0">
                <a:solidFill>
                  <a:srgbClr val="381A0A"/>
                </a:solidFill>
                <a:latin typeface="Calibri"/>
                <a:cs typeface="Calibri"/>
              </a:rPr>
              <a:t>client</a:t>
            </a:r>
            <a:r>
              <a:rPr sz="1300" b="1" spc="4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300" b="1" spc="-50" dirty="0">
                <a:solidFill>
                  <a:srgbClr val="381A0A"/>
                </a:solidFill>
                <a:latin typeface="Calibri"/>
                <a:cs typeface="Calibri"/>
              </a:rPr>
              <a:t>!</a:t>
            </a:r>
            <a:endParaRPr sz="1300">
              <a:latin typeface="Calibri"/>
              <a:cs typeface="Calibri"/>
            </a:endParaRPr>
          </a:p>
          <a:p>
            <a:pPr marL="12700" marR="38735">
              <a:lnSpc>
                <a:spcPct val="101800"/>
              </a:lnSpc>
              <a:spcBef>
                <a:spcPts val="484"/>
              </a:spcBef>
            </a:pP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Connectez‑vous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sur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0052FF"/>
                </a:solidFill>
                <a:latin typeface="Tahoma"/>
                <a:cs typeface="Tahoma"/>
                <a:hlinkClick r:id="rId3"/>
              </a:rPr>
              <a:t>ag2rlamondiale.f</a:t>
            </a:r>
            <a:r>
              <a:rPr sz="900" spc="-10" dirty="0">
                <a:solidFill>
                  <a:srgbClr val="0052FF"/>
                </a:solidFill>
                <a:latin typeface="Tahoma"/>
                <a:cs typeface="Tahoma"/>
              </a:rPr>
              <a:t>r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pour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vous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inscrire.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887047" y="1760259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4">
                <a:moveTo>
                  <a:pt x="144005" y="0"/>
                </a:moveTo>
                <a:lnTo>
                  <a:pt x="0" y="0"/>
                </a:lnTo>
                <a:lnTo>
                  <a:pt x="0" y="144005"/>
                </a:lnTo>
                <a:lnTo>
                  <a:pt x="144005" y="144005"/>
                </a:lnTo>
                <a:lnTo>
                  <a:pt x="14400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87047" y="2007959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4">
                <a:moveTo>
                  <a:pt x="144005" y="0"/>
                </a:moveTo>
                <a:lnTo>
                  <a:pt x="0" y="0"/>
                </a:lnTo>
                <a:lnTo>
                  <a:pt x="0" y="144005"/>
                </a:lnTo>
                <a:lnTo>
                  <a:pt x="144005" y="144005"/>
                </a:lnTo>
                <a:lnTo>
                  <a:pt x="14400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87047" y="2535060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4">
                <a:moveTo>
                  <a:pt x="144005" y="0"/>
                </a:moveTo>
                <a:lnTo>
                  <a:pt x="0" y="0"/>
                </a:lnTo>
                <a:lnTo>
                  <a:pt x="0" y="144005"/>
                </a:lnTo>
                <a:lnTo>
                  <a:pt x="144005" y="144005"/>
                </a:lnTo>
                <a:lnTo>
                  <a:pt x="14400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87047" y="3201861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144005" y="0"/>
                </a:moveTo>
                <a:lnTo>
                  <a:pt x="0" y="0"/>
                </a:lnTo>
                <a:lnTo>
                  <a:pt x="0" y="144005"/>
                </a:lnTo>
                <a:lnTo>
                  <a:pt x="144005" y="144005"/>
                </a:lnTo>
                <a:lnTo>
                  <a:pt x="14400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5910918" y="1748477"/>
            <a:ext cx="2141855" cy="2163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895" indent="-163195">
              <a:spcBef>
                <a:spcPts val="100"/>
              </a:spcBef>
              <a:buClr>
                <a:srgbClr val="FFFFFF"/>
              </a:buClr>
              <a:buAutoNum type="arabicPlain"/>
              <a:tabLst>
                <a:tab pos="175895" algn="l"/>
              </a:tabLst>
            </a:pP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Cliquez</a:t>
            </a:r>
            <a:r>
              <a:rPr sz="900" spc="7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sur</a:t>
            </a:r>
            <a:r>
              <a:rPr sz="900" spc="8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30" dirty="0">
                <a:solidFill>
                  <a:srgbClr val="381A0A"/>
                </a:solidFill>
                <a:latin typeface="Tahoma"/>
                <a:cs typeface="Tahoma"/>
              </a:rPr>
              <a:t>«</a:t>
            </a:r>
            <a:r>
              <a:rPr sz="900" spc="7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Espace</a:t>
            </a:r>
            <a:r>
              <a:rPr sz="900" spc="8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client</a:t>
            </a:r>
            <a:r>
              <a:rPr sz="900" spc="8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381A0A"/>
                </a:solidFill>
                <a:latin typeface="Tahoma"/>
                <a:cs typeface="Tahoma"/>
              </a:rPr>
              <a:t>».</a:t>
            </a:r>
            <a:endParaRPr sz="900">
              <a:latin typeface="Tahoma"/>
              <a:cs typeface="Tahoma"/>
            </a:endParaRPr>
          </a:p>
          <a:p>
            <a:pPr marL="173990" marR="305435" indent="-161925">
              <a:lnSpc>
                <a:spcPct val="101800"/>
              </a:lnSpc>
              <a:spcBef>
                <a:spcPts val="850"/>
              </a:spcBef>
              <a:buAutoNum type="arabicPlain"/>
              <a:tabLst>
                <a:tab pos="173990" algn="l"/>
                <a:tab pos="175260" algn="l"/>
              </a:tabLst>
            </a:pPr>
            <a:r>
              <a:rPr sz="9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Puis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30" dirty="0">
                <a:solidFill>
                  <a:srgbClr val="381A0A"/>
                </a:solidFill>
                <a:latin typeface="Tahoma"/>
                <a:cs typeface="Tahoma"/>
              </a:rPr>
              <a:t>«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S’inscrire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0" dirty="0">
                <a:solidFill>
                  <a:srgbClr val="381A0A"/>
                </a:solidFill>
                <a:latin typeface="Tahoma"/>
                <a:cs typeface="Tahoma"/>
              </a:rPr>
              <a:t>»,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sélectionnez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votre</a:t>
            </a:r>
            <a:r>
              <a:rPr sz="9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profil</a:t>
            </a:r>
            <a:r>
              <a:rPr sz="9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60" dirty="0">
                <a:solidFill>
                  <a:srgbClr val="381A0A"/>
                </a:solidFill>
                <a:latin typeface="Tahoma"/>
                <a:cs typeface="Tahoma"/>
              </a:rPr>
              <a:t>et</a:t>
            </a:r>
            <a:r>
              <a:rPr sz="9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complétez</a:t>
            </a:r>
            <a:r>
              <a:rPr sz="9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381A0A"/>
                </a:solidFill>
                <a:latin typeface="Tahoma"/>
                <a:cs typeface="Tahoma"/>
              </a:rPr>
              <a:t>vos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données.</a:t>
            </a:r>
            <a:endParaRPr sz="900">
              <a:latin typeface="Tahoma"/>
              <a:cs typeface="Tahoma"/>
            </a:endParaRPr>
          </a:p>
          <a:p>
            <a:pPr marL="173990" marR="278130" indent="-161925">
              <a:lnSpc>
                <a:spcPct val="101800"/>
              </a:lnSpc>
              <a:spcBef>
                <a:spcPts val="850"/>
              </a:spcBef>
              <a:buAutoNum type="arabicPlain"/>
              <a:tabLst>
                <a:tab pos="173990" algn="l"/>
                <a:tab pos="175260" algn="l"/>
              </a:tabLst>
            </a:pPr>
            <a:r>
              <a:rPr sz="9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Saisissez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le</a:t>
            </a:r>
            <a:r>
              <a:rPr sz="9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numéro</a:t>
            </a:r>
            <a:r>
              <a:rPr sz="9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900" spc="5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contrat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figurant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sur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votre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50" dirty="0">
                <a:solidFill>
                  <a:srgbClr val="381A0A"/>
                </a:solidFill>
                <a:latin typeface="Tahoma"/>
                <a:cs typeface="Tahoma"/>
              </a:rPr>
              <a:t>carte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tiers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payant</a:t>
            </a:r>
            <a:r>
              <a:rPr sz="900" spc="4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ou</a:t>
            </a:r>
            <a:r>
              <a:rPr sz="900" spc="4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votre</a:t>
            </a:r>
            <a:r>
              <a:rPr sz="900" spc="4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35" dirty="0">
                <a:solidFill>
                  <a:srgbClr val="381A0A"/>
                </a:solidFill>
                <a:latin typeface="Tahoma"/>
                <a:cs typeface="Tahoma"/>
              </a:rPr>
              <a:t>certificat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d’adhésion.</a:t>
            </a:r>
            <a:endParaRPr sz="900">
              <a:latin typeface="Tahoma"/>
              <a:cs typeface="Tahoma"/>
            </a:endParaRPr>
          </a:p>
          <a:p>
            <a:pPr marL="173990" marR="5080" indent="-161925">
              <a:lnSpc>
                <a:spcPct val="101800"/>
              </a:lnSpc>
              <a:spcBef>
                <a:spcPts val="850"/>
              </a:spcBef>
              <a:buAutoNum type="arabicPlain"/>
              <a:tabLst>
                <a:tab pos="173990" algn="l"/>
                <a:tab pos="175260" algn="l"/>
              </a:tabLst>
            </a:pPr>
            <a:r>
              <a:rPr sz="9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Cliquez</a:t>
            </a:r>
            <a:r>
              <a:rPr sz="9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sur</a:t>
            </a:r>
            <a:r>
              <a:rPr sz="9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le</a:t>
            </a:r>
            <a:r>
              <a:rPr sz="9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lien</a:t>
            </a:r>
            <a:r>
              <a:rPr sz="9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présent</a:t>
            </a:r>
            <a:r>
              <a:rPr sz="900" spc="2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0" dirty="0">
                <a:solidFill>
                  <a:srgbClr val="381A0A"/>
                </a:solidFill>
                <a:latin typeface="Tahoma"/>
                <a:cs typeface="Tahoma"/>
              </a:rPr>
              <a:t>dans</a:t>
            </a:r>
            <a:r>
              <a:rPr sz="900" spc="50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l’email</a:t>
            </a:r>
            <a:r>
              <a:rPr sz="900" spc="6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d’activation</a:t>
            </a:r>
            <a:r>
              <a:rPr sz="900" spc="6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que</a:t>
            </a:r>
            <a:r>
              <a:rPr sz="900" spc="6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vous</a:t>
            </a:r>
            <a:r>
              <a:rPr sz="900" spc="6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recevrez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à</a:t>
            </a: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l’issue</a:t>
            </a: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de</a:t>
            </a: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votre</a:t>
            </a: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inscription</a:t>
            </a:r>
            <a:r>
              <a:rPr sz="900" spc="3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(vérifiez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que</a:t>
            </a:r>
            <a:r>
              <a:rPr sz="900" spc="-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celui‑ci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381A0A"/>
                </a:solidFill>
                <a:latin typeface="Tahoma"/>
                <a:cs typeface="Tahoma"/>
              </a:rPr>
              <a:t>n’arrive</a:t>
            </a:r>
            <a:r>
              <a:rPr sz="900" spc="-5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pas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dans</a:t>
            </a:r>
            <a:r>
              <a:rPr sz="90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25" dirty="0">
                <a:solidFill>
                  <a:srgbClr val="381A0A"/>
                </a:solidFill>
                <a:latin typeface="Tahoma"/>
                <a:cs typeface="Tahoma"/>
              </a:rPr>
              <a:t>vos </a:t>
            </a:r>
            <a:r>
              <a:rPr sz="900" spc="20" dirty="0">
                <a:solidFill>
                  <a:srgbClr val="381A0A"/>
                </a:solidFill>
                <a:latin typeface="Tahoma"/>
                <a:cs typeface="Tahoma"/>
              </a:rPr>
              <a:t>courriers</a:t>
            </a:r>
            <a:r>
              <a:rPr sz="900" spc="150" dirty="0">
                <a:solidFill>
                  <a:srgbClr val="381A0A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381A0A"/>
                </a:solidFill>
                <a:latin typeface="Tahoma"/>
                <a:cs typeface="Tahoma"/>
              </a:rPr>
              <a:t>indésirables).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881049" y="2989024"/>
            <a:ext cx="0" cy="3923665"/>
          </a:xfrm>
          <a:custGeom>
            <a:avLst/>
            <a:gdLst/>
            <a:ahLst/>
            <a:cxnLst/>
            <a:rect l="l" t="t" r="r" b="b"/>
            <a:pathLst>
              <a:path h="3923665">
                <a:moveTo>
                  <a:pt x="0" y="3923652"/>
                </a:moveTo>
                <a:lnTo>
                  <a:pt x="0" y="0"/>
                </a:lnTo>
              </a:path>
            </a:pathLst>
          </a:custGeom>
          <a:ln w="6350">
            <a:solidFill>
              <a:srgbClr val="005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2940349" y="2977014"/>
            <a:ext cx="1969770" cy="379920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b="1" spc="70" dirty="0">
                <a:solidFill>
                  <a:srgbClr val="0052FF"/>
                </a:solidFill>
                <a:latin typeface="Calibri"/>
                <a:cs typeface="Calibri"/>
              </a:rPr>
              <a:t>Votre</a:t>
            </a:r>
            <a:r>
              <a:rPr sz="900" b="1" spc="29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0052FF"/>
                </a:solidFill>
                <a:latin typeface="Calibri"/>
                <a:cs typeface="Calibri"/>
              </a:rPr>
              <a:t>espace</a:t>
            </a:r>
            <a:r>
              <a:rPr sz="900" b="1" spc="3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45" dirty="0">
                <a:solidFill>
                  <a:srgbClr val="0052FF"/>
                </a:solidFill>
                <a:latin typeface="Calibri"/>
                <a:cs typeface="Calibri"/>
              </a:rPr>
              <a:t>client</a:t>
            </a:r>
            <a:r>
              <a:rPr sz="900" b="1" spc="3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20" dirty="0">
                <a:solidFill>
                  <a:srgbClr val="0052FF"/>
                </a:solidFill>
                <a:latin typeface="Calibri"/>
                <a:cs typeface="Calibri"/>
              </a:rPr>
              <a:t>est</a:t>
            </a:r>
            <a:r>
              <a:rPr sz="900" b="1" spc="3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-25" dirty="0">
                <a:solidFill>
                  <a:srgbClr val="0052FF"/>
                </a:solidFill>
                <a:latin typeface="Calibri"/>
                <a:cs typeface="Calibri"/>
              </a:rPr>
              <a:t>en</a:t>
            </a:r>
            <a:r>
              <a:rPr sz="900" b="1" spc="75" dirty="0">
                <a:solidFill>
                  <a:srgbClr val="0052FF"/>
                </a:solidFill>
                <a:latin typeface="Calibri"/>
                <a:cs typeface="Calibri"/>
              </a:rPr>
              <a:t> constante</a:t>
            </a:r>
            <a:r>
              <a:rPr sz="900" b="1" spc="35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5" dirty="0">
                <a:solidFill>
                  <a:srgbClr val="0052FF"/>
                </a:solidFill>
                <a:latin typeface="Calibri"/>
                <a:cs typeface="Calibri"/>
              </a:rPr>
              <a:t>évolution</a:t>
            </a:r>
            <a:r>
              <a:rPr sz="900" b="1" spc="36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35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30" dirty="0">
                <a:solidFill>
                  <a:srgbClr val="0052FF"/>
                </a:solidFill>
                <a:latin typeface="Calibri"/>
                <a:cs typeface="Calibri"/>
              </a:rPr>
              <a:t>vous </a:t>
            </a:r>
            <a:r>
              <a:rPr sz="900" b="1" spc="65" dirty="0">
                <a:solidFill>
                  <a:srgbClr val="0052FF"/>
                </a:solidFill>
                <a:latin typeface="Calibri"/>
                <a:cs typeface="Calibri"/>
              </a:rPr>
              <a:t>proposer</a:t>
            </a:r>
            <a:r>
              <a:rPr sz="900" b="1" spc="37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0052FF"/>
                </a:solidFill>
                <a:latin typeface="Calibri"/>
                <a:cs typeface="Calibri"/>
              </a:rPr>
              <a:t>des</a:t>
            </a:r>
            <a:r>
              <a:rPr sz="900" b="1" spc="37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nouveaux</a:t>
            </a:r>
            <a:r>
              <a:rPr sz="900" b="1" spc="37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25" dirty="0">
                <a:solidFill>
                  <a:srgbClr val="0052FF"/>
                </a:solidFill>
                <a:latin typeface="Calibri"/>
                <a:cs typeface="Calibri"/>
              </a:rPr>
              <a:t>services, </a:t>
            </a:r>
            <a:r>
              <a:rPr sz="900" b="1" spc="70" dirty="0">
                <a:solidFill>
                  <a:srgbClr val="0052FF"/>
                </a:solidFill>
                <a:latin typeface="Calibri"/>
                <a:cs typeface="Calibri"/>
              </a:rPr>
              <a:t>connectez-</a:t>
            </a:r>
            <a:r>
              <a:rPr sz="900" b="1" spc="75" dirty="0">
                <a:solidFill>
                  <a:srgbClr val="0052FF"/>
                </a:solidFill>
                <a:latin typeface="Calibri"/>
                <a:cs typeface="Calibri"/>
              </a:rPr>
              <a:t>vous</a:t>
            </a:r>
            <a:r>
              <a:rPr sz="900" b="1" spc="33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70" dirty="0">
                <a:solidFill>
                  <a:srgbClr val="0052FF"/>
                </a:solidFill>
                <a:latin typeface="Calibri"/>
                <a:cs typeface="Calibri"/>
              </a:rPr>
              <a:t>régulièrement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35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45" dirty="0">
                <a:solidFill>
                  <a:srgbClr val="0052FF"/>
                </a:solidFill>
                <a:latin typeface="Calibri"/>
                <a:cs typeface="Calibri"/>
              </a:rPr>
              <a:t>les</a:t>
            </a:r>
            <a:r>
              <a:rPr sz="900" b="1" spc="35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5" dirty="0">
                <a:solidFill>
                  <a:srgbClr val="0052FF"/>
                </a:solidFill>
                <a:latin typeface="Calibri"/>
                <a:cs typeface="Calibri"/>
              </a:rPr>
              <a:t>découvrir</a:t>
            </a:r>
            <a:r>
              <a:rPr sz="900" b="1" spc="35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55" dirty="0">
                <a:solidFill>
                  <a:srgbClr val="0052FF"/>
                </a:solidFill>
                <a:latin typeface="Calibri"/>
                <a:cs typeface="Calibri"/>
              </a:rPr>
              <a:t>!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919"/>
              </a:spcBef>
            </a:pPr>
            <a:r>
              <a:rPr sz="1100" b="1" spc="120" dirty="0">
                <a:solidFill>
                  <a:srgbClr val="0052FF"/>
                </a:solidFill>
                <a:latin typeface="Calibri"/>
                <a:cs typeface="Calibri"/>
              </a:rPr>
              <a:t>Sécurisé</a:t>
            </a:r>
            <a:endParaRPr sz="1100">
              <a:latin typeface="Calibri"/>
              <a:cs typeface="Calibri"/>
            </a:endParaRPr>
          </a:p>
          <a:p>
            <a:pPr marL="12700" marR="188595">
              <a:lnSpc>
                <a:spcPct val="101800"/>
              </a:lnSpc>
              <a:spcBef>
                <a:spcPts val="245"/>
              </a:spcBef>
            </a:pP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Un</a:t>
            </a:r>
            <a:r>
              <a:rPr sz="900" b="1" spc="27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60" dirty="0">
                <a:solidFill>
                  <a:srgbClr val="0052FF"/>
                </a:solidFill>
                <a:latin typeface="Calibri"/>
                <a:cs typeface="Calibri"/>
              </a:rPr>
              <a:t>espace</a:t>
            </a:r>
            <a:r>
              <a:rPr sz="900" b="1" spc="27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privé</a:t>
            </a:r>
            <a:r>
              <a:rPr sz="900" b="1" spc="27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et</a:t>
            </a:r>
            <a:r>
              <a:rPr sz="900" b="1" spc="27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00" dirty="0">
                <a:solidFill>
                  <a:srgbClr val="0052FF"/>
                </a:solidFill>
                <a:latin typeface="Calibri"/>
                <a:cs typeface="Calibri"/>
              </a:rPr>
              <a:t>sécurisé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36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effectuer</a:t>
            </a:r>
            <a:r>
              <a:rPr sz="900" b="1" spc="36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0052FF"/>
                </a:solidFill>
                <a:latin typeface="Calibri"/>
                <a:cs typeface="Calibri"/>
              </a:rPr>
              <a:t>vos</a:t>
            </a:r>
            <a:r>
              <a:rPr sz="900" b="1" spc="36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0052FF"/>
                </a:solidFill>
                <a:latin typeface="Calibri"/>
                <a:cs typeface="Calibri"/>
              </a:rPr>
              <a:t>démarches</a:t>
            </a:r>
            <a:r>
              <a:rPr sz="900" b="1" spc="5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en</a:t>
            </a:r>
            <a:r>
              <a:rPr sz="900" b="1" spc="33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40" dirty="0">
                <a:solidFill>
                  <a:srgbClr val="0052FF"/>
                </a:solidFill>
                <a:latin typeface="Calibri"/>
                <a:cs typeface="Calibri"/>
              </a:rPr>
              <a:t>ligne.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919"/>
              </a:spcBef>
            </a:pPr>
            <a:r>
              <a:rPr sz="1100" b="1" spc="150" dirty="0">
                <a:solidFill>
                  <a:srgbClr val="0052FF"/>
                </a:solidFill>
                <a:latin typeface="Calibri"/>
                <a:cs typeface="Calibri"/>
              </a:rPr>
              <a:t>Utile</a:t>
            </a:r>
            <a:endParaRPr sz="1100">
              <a:latin typeface="Calibri"/>
              <a:cs typeface="Calibri"/>
            </a:endParaRPr>
          </a:p>
          <a:p>
            <a:pPr marL="12700" marR="125730">
              <a:lnSpc>
                <a:spcPct val="101800"/>
              </a:lnSpc>
              <a:spcBef>
                <a:spcPts val="244"/>
              </a:spcBef>
            </a:pP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Une</a:t>
            </a:r>
            <a:r>
              <a:rPr sz="900" b="1" spc="27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85" dirty="0">
                <a:solidFill>
                  <a:srgbClr val="0052FF"/>
                </a:solidFill>
                <a:latin typeface="Calibri"/>
                <a:cs typeface="Calibri"/>
              </a:rPr>
              <a:t>ressource</a:t>
            </a:r>
            <a:r>
              <a:rPr sz="900" b="1" spc="28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85" dirty="0">
                <a:solidFill>
                  <a:srgbClr val="0052FF"/>
                </a:solidFill>
                <a:latin typeface="Calibri"/>
                <a:cs typeface="Calibri"/>
              </a:rPr>
              <a:t>indispensable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35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00" dirty="0">
                <a:solidFill>
                  <a:srgbClr val="0052FF"/>
                </a:solidFill>
                <a:latin typeface="Calibri"/>
                <a:cs typeface="Calibri"/>
              </a:rPr>
              <a:t>consulter</a:t>
            </a:r>
            <a:r>
              <a:rPr sz="900" b="1" spc="35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0052FF"/>
                </a:solidFill>
                <a:latin typeface="Calibri"/>
                <a:cs typeface="Calibri"/>
              </a:rPr>
              <a:t>vos</a:t>
            </a:r>
            <a:r>
              <a:rPr sz="900" b="1" spc="35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0052FF"/>
                </a:solidFill>
                <a:latin typeface="Calibri"/>
                <a:cs typeface="Calibri"/>
              </a:rPr>
              <a:t>données, </a:t>
            </a:r>
            <a:r>
              <a:rPr sz="900" b="1" spc="65" dirty="0">
                <a:solidFill>
                  <a:srgbClr val="0052FF"/>
                </a:solidFill>
                <a:latin typeface="Calibri"/>
                <a:cs typeface="Calibri"/>
              </a:rPr>
              <a:t>vos</a:t>
            </a:r>
            <a:r>
              <a:rPr sz="900" b="1" spc="29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25" dirty="0">
                <a:solidFill>
                  <a:srgbClr val="0052FF"/>
                </a:solidFill>
                <a:latin typeface="Calibri"/>
                <a:cs typeface="Calibri"/>
              </a:rPr>
              <a:t>actualités</a:t>
            </a:r>
            <a:r>
              <a:rPr sz="900" b="1" spc="3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et</a:t>
            </a:r>
            <a:r>
              <a:rPr sz="900" b="1" spc="3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5" dirty="0">
                <a:solidFill>
                  <a:srgbClr val="0052FF"/>
                </a:solidFill>
                <a:latin typeface="Calibri"/>
                <a:cs typeface="Calibri"/>
              </a:rPr>
              <a:t>gérer</a:t>
            </a:r>
            <a:r>
              <a:rPr sz="900" b="1" spc="3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80" dirty="0">
                <a:solidFill>
                  <a:srgbClr val="0052FF"/>
                </a:solidFill>
                <a:latin typeface="Calibri"/>
                <a:cs typeface="Calibri"/>
              </a:rPr>
              <a:t>votre </a:t>
            </a:r>
            <a:r>
              <a:rPr sz="900" b="1" spc="100" dirty="0">
                <a:solidFill>
                  <a:srgbClr val="0052FF"/>
                </a:solidFill>
                <a:latin typeface="Calibri"/>
                <a:cs typeface="Calibri"/>
              </a:rPr>
              <a:t>contrat</a:t>
            </a:r>
            <a:r>
              <a:rPr sz="900" b="1" spc="30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80" dirty="0">
                <a:solidFill>
                  <a:srgbClr val="0052FF"/>
                </a:solidFill>
                <a:latin typeface="Calibri"/>
                <a:cs typeface="Calibri"/>
              </a:rPr>
              <a:t>santé</a:t>
            </a:r>
            <a:r>
              <a:rPr sz="900" b="1" spc="31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en</a:t>
            </a:r>
            <a:r>
              <a:rPr sz="900" b="1" spc="31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70" dirty="0">
                <a:solidFill>
                  <a:srgbClr val="0052FF"/>
                </a:solidFill>
                <a:latin typeface="Calibri"/>
                <a:cs typeface="Calibri"/>
              </a:rPr>
              <a:t>toute </a:t>
            </a:r>
            <a:r>
              <a:rPr sz="900" b="1" spc="45" dirty="0">
                <a:solidFill>
                  <a:srgbClr val="0052FF"/>
                </a:solidFill>
                <a:latin typeface="Calibri"/>
                <a:cs typeface="Calibri"/>
              </a:rPr>
              <a:t>autonomie.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919"/>
              </a:spcBef>
            </a:pPr>
            <a:r>
              <a:rPr sz="1100" b="1" spc="70" dirty="0">
                <a:solidFill>
                  <a:srgbClr val="0052FF"/>
                </a:solidFill>
                <a:latin typeface="Calibri"/>
                <a:cs typeface="Calibri"/>
              </a:rPr>
              <a:t>Simple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244"/>
              </a:spcBef>
            </a:pP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Une</a:t>
            </a:r>
            <a:r>
              <a:rPr sz="900" b="1" spc="28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4" dirty="0">
                <a:solidFill>
                  <a:srgbClr val="0052FF"/>
                </a:solidFill>
                <a:latin typeface="Calibri"/>
                <a:cs typeface="Calibri"/>
              </a:rPr>
              <a:t>interface</a:t>
            </a:r>
            <a:r>
              <a:rPr sz="900" b="1" spc="28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50" dirty="0">
                <a:solidFill>
                  <a:srgbClr val="0052FF"/>
                </a:solidFill>
                <a:latin typeface="Calibri"/>
                <a:cs typeface="Calibri"/>
              </a:rPr>
              <a:t>claire</a:t>
            </a:r>
            <a:r>
              <a:rPr sz="900" b="1" spc="28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85" dirty="0">
                <a:solidFill>
                  <a:srgbClr val="0052FF"/>
                </a:solidFill>
                <a:latin typeface="Calibri"/>
                <a:cs typeface="Calibri"/>
              </a:rPr>
              <a:t>et </a:t>
            </a:r>
            <a:r>
              <a:rPr sz="900" b="1" spc="140" dirty="0">
                <a:solidFill>
                  <a:srgbClr val="0052FF"/>
                </a:solidFill>
                <a:latin typeface="Calibri"/>
                <a:cs typeface="Calibri"/>
              </a:rPr>
              <a:t>intuitive</a:t>
            </a:r>
            <a:r>
              <a:rPr sz="900" b="1" spc="34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35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0" dirty="0">
                <a:solidFill>
                  <a:srgbClr val="0052FF"/>
                </a:solidFill>
                <a:latin typeface="Calibri"/>
                <a:cs typeface="Calibri"/>
              </a:rPr>
              <a:t>tout</a:t>
            </a:r>
            <a:r>
              <a:rPr sz="900" b="1" spc="34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0052FF"/>
                </a:solidFill>
                <a:latin typeface="Calibri"/>
                <a:cs typeface="Calibri"/>
              </a:rPr>
              <a:t>comprendre.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920"/>
              </a:spcBef>
            </a:pPr>
            <a:r>
              <a:rPr sz="1100" b="1" spc="100" dirty="0">
                <a:solidFill>
                  <a:srgbClr val="0052FF"/>
                </a:solidFill>
                <a:latin typeface="Calibri"/>
                <a:cs typeface="Calibri"/>
              </a:rPr>
              <a:t>Multi</a:t>
            </a:r>
            <a:r>
              <a:rPr sz="1100" b="1" spc="37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0052FF"/>
                </a:solidFill>
                <a:latin typeface="Calibri"/>
                <a:cs typeface="Calibri"/>
              </a:rPr>
              <a:t>support</a:t>
            </a:r>
            <a:endParaRPr sz="1100">
              <a:latin typeface="Calibri"/>
              <a:cs typeface="Calibri"/>
            </a:endParaRPr>
          </a:p>
          <a:p>
            <a:pPr marL="12700" marR="188595">
              <a:lnSpc>
                <a:spcPct val="101800"/>
              </a:lnSpc>
              <a:spcBef>
                <a:spcPts val="240"/>
              </a:spcBef>
            </a:pP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Un</a:t>
            </a:r>
            <a:r>
              <a:rPr sz="900" b="1" spc="26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affichage</a:t>
            </a:r>
            <a:r>
              <a:rPr sz="900" b="1" spc="26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00" dirty="0">
                <a:solidFill>
                  <a:srgbClr val="0052FF"/>
                </a:solidFill>
                <a:latin typeface="Calibri"/>
                <a:cs typeface="Calibri"/>
              </a:rPr>
              <a:t>sur</a:t>
            </a:r>
            <a:r>
              <a:rPr sz="900" b="1" spc="26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0" dirty="0">
                <a:solidFill>
                  <a:srgbClr val="0052FF"/>
                </a:solidFill>
                <a:latin typeface="Calibri"/>
                <a:cs typeface="Calibri"/>
              </a:rPr>
              <a:t>ordinateur, </a:t>
            </a:r>
            <a:r>
              <a:rPr sz="900" b="1" spc="120" dirty="0">
                <a:solidFill>
                  <a:srgbClr val="0052FF"/>
                </a:solidFill>
                <a:latin typeface="Calibri"/>
                <a:cs typeface="Calibri"/>
              </a:rPr>
              <a:t>tablette</a:t>
            </a:r>
            <a:r>
              <a:rPr sz="900" b="1" spc="39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et</a:t>
            </a:r>
            <a:r>
              <a:rPr sz="900" b="1" spc="39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smartphone</a:t>
            </a:r>
            <a:r>
              <a:rPr sz="900" b="1" spc="39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95" dirty="0">
                <a:solidFill>
                  <a:srgbClr val="0052FF"/>
                </a:solidFill>
                <a:latin typeface="Calibri"/>
                <a:cs typeface="Calibri"/>
              </a:rPr>
              <a:t> s’adapter</a:t>
            </a:r>
            <a:r>
              <a:rPr sz="900" b="1" spc="31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à</a:t>
            </a:r>
            <a:r>
              <a:rPr sz="900" b="1" spc="31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0" dirty="0">
                <a:solidFill>
                  <a:srgbClr val="0052FF"/>
                </a:solidFill>
                <a:latin typeface="Calibri"/>
                <a:cs typeface="Calibri"/>
              </a:rPr>
              <a:t>votre</a:t>
            </a:r>
            <a:r>
              <a:rPr sz="900" b="1" spc="31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20" dirty="0">
                <a:solidFill>
                  <a:srgbClr val="0052FF"/>
                </a:solidFill>
                <a:latin typeface="Calibri"/>
                <a:cs typeface="Calibri"/>
              </a:rPr>
              <a:t>situation.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209050" y="1901261"/>
            <a:ext cx="0" cy="2340610"/>
          </a:xfrm>
          <a:custGeom>
            <a:avLst/>
            <a:gdLst/>
            <a:ahLst/>
            <a:cxnLst/>
            <a:rect l="l" t="t" r="r" b="b"/>
            <a:pathLst>
              <a:path h="2340610">
                <a:moveTo>
                  <a:pt x="0" y="2340495"/>
                </a:moveTo>
                <a:lnTo>
                  <a:pt x="0" y="0"/>
                </a:lnTo>
              </a:path>
            </a:pathLst>
          </a:custGeom>
          <a:ln w="6350">
            <a:solidFill>
              <a:srgbClr val="005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268350" y="1848499"/>
            <a:ext cx="1911350" cy="22567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spcBef>
                <a:spcPts val="420"/>
              </a:spcBef>
            </a:pPr>
            <a:r>
              <a:rPr sz="1100" b="1" spc="105" dirty="0">
                <a:solidFill>
                  <a:srgbClr val="0052FF"/>
                </a:solidFill>
                <a:latin typeface="Calibri"/>
                <a:cs typeface="Calibri"/>
              </a:rPr>
              <a:t>Pratique</a:t>
            </a:r>
            <a:endParaRPr sz="1100">
              <a:latin typeface="Calibri"/>
              <a:cs typeface="Calibri"/>
            </a:endParaRPr>
          </a:p>
          <a:p>
            <a:pPr marL="12700" marR="382270">
              <a:lnSpc>
                <a:spcPct val="101800"/>
              </a:lnSpc>
              <a:spcBef>
                <a:spcPts val="245"/>
              </a:spcBef>
            </a:pPr>
            <a:r>
              <a:rPr sz="900" b="1" spc="145" dirty="0">
                <a:solidFill>
                  <a:srgbClr val="0052FF"/>
                </a:solidFill>
                <a:latin typeface="Calibri"/>
                <a:cs typeface="Calibri"/>
              </a:rPr>
              <a:t>Privilégiez</a:t>
            </a:r>
            <a:r>
              <a:rPr sz="900" b="1" spc="29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0" dirty="0">
                <a:solidFill>
                  <a:srgbClr val="0052FF"/>
                </a:solidFill>
                <a:latin typeface="Calibri"/>
                <a:cs typeface="Calibri"/>
              </a:rPr>
              <a:t>votre</a:t>
            </a:r>
            <a:r>
              <a:rPr sz="900" b="1" spc="29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50" dirty="0">
                <a:solidFill>
                  <a:srgbClr val="0052FF"/>
                </a:solidFill>
                <a:latin typeface="Calibri"/>
                <a:cs typeface="Calibri"/>
              </a:rPr>
              <a:t>espace </a:t>
            </a:r>
            <a:r>
              <a:rPr sz="900" b="1" spc="145" dirty="0">
                <a:solidFill>
                  <a:srgbClr val="0052FF"/>
                </a:solidFill>
                <a:latin typeface="Calibri"/>
                <a:cs typeface="Calibri"/>
              </a:rPr>
              <a:t>client</a:t>
            </a:r>
            <a:r>
              <a:rPr sz="900" b="1" spc="38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38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00" dirty="0">
                <a:solidFill>
                  <a:srgbClr val="0052FF"/>
                </a:solidFill>
                <a:latin typeface="Calibri"/>
                <a:cs typeface="Calibri"/>
              </a:rPr>
              <a:t>effectuer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b="1" spc="65" dirty="0">
                <a:solidFill>
                  <a:srgbClr val="0052FF"/>
                </a:solidFill>
                <a:latin typeface="Calibri"/>
                <a:cs typeface="Calibri"/>
              </a:rPr>
              <a:t>vos</a:t>
            </a:r>
            <a:r>
              <a:rPr sz="900" b="1" spc="31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demandes</a:t>
            </a:r>
            <a:r>
              <a:rPr sz="900" b="1" spc="31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de</a:t>
            </a:r>
            <a:r>
              <a:rPr sz="900" b="1" spc="32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0052FF"/>
                </a:solidFill>
                <a:latin typeface="Calibri"/>
                <a:cs typeface="Calibri"/>
              </a:rPr>
              <a:t>remboursement,</a:t>
            </a:r>
            <a:r>
              <a:rPr sz="900" b="1" spc="50" dirty="0">
                <a:solidFill>
                  <a:srgbClr val="0052FF"/>
                </a:solidFill>
                <a:latin typeface="Calibri"/>
                <a:cs typeface="Calibri"/>
              </a:rPr>
              <a:t> vous</a:t>
            </a:r>
            <a:r>
              <a:rPr sz="900" b="1" spc="30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bénéficierez</a:t>
            </a:r>
            <a:r>
              <a:rPr sz="900" b="1" spc="30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de</a:t>
            </a:r>
            <a:r>
              <a:rPr sz="900" b="1" spc="31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4" dirty="0">
                <a:solidFill>
                  <a:srgbClr val="0052FF"/>
                </a:solidFill>
                <a:latin typeface="Calibri"/>
                <a:cs typeface="Calibri"/>
              </a:rPr>
              <a:t>délais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20"/>
              </a:spcBef>
            </a:pP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de</a:t>
            </a:r>
            <a:r>
              <a:rPr sz="900" b="1" spc="3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85" dirty="0">
                <a:solidFill>
                  <a:srgbClr val="0052FF"/>
                </a:solidFill>
                <a:latin typeface="Calibri"/>
                <a:cs typeface="Calibri"/>
              </a:rPr>
              <a:t>traitement</a:t>
            </a:r>
            <a:r>
              <a:rPr sz="900" b="1" spc="31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5" dirty="0">
                <a:solidFill>
                  <a:srgbClr val="0052FF"/>
                </a:solidFill>
                <a:latin typeface="Calibri"/>
                <a:cs typeface="Calibri"/>
              </a:rPr>
              <a:t>optimisés.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900">
              <a:latin typeface="Calibri"/>
              <a:cs typeface="Calibri"/>
            </a:endParaRPr>
          </a:p>
          <a:p>
            <a:pPr marL="12700" marR="892175">
              <a:lnSpc>
                <a:spcPts val="1100"/>
              </a:lnSpc>
            </a:pPr>
            <a:r>
              <a:rPr sz="1100" b="1" spc="105" dirty="0">
                <a:solidFill>
                  <a:srgbClr val="0052FF"/>
                </a:solidFill>
                <a:latin typeface="Calibri"/>
                <a:cs typeface="Calibri"/>
              </a:rPr>
              <a:t>La</a:t>
            </a:r>
            <a:r>
              <a:rPr sz="1100" b="1" spc="35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1100" b="1" spc="145" dirty="0">
                <a:solidFill>
                  <a:srgbClr val="0052FF"/>
                </a:solidFill>
                <a:latin typeface="Calibri"/>
                <a:cs typeface="Calibri"/>
              </a:rPr>
              <a:t>simplicité </a:t>
            </a:r>
            <a:r>
              <a:rPr sz="1100" b="1" dirty="0">
                <a:solidFill>
                  <a:srgbClr val="0052FF"/>
                </a:solidFill>
                <a:latin typeface="Calibri"/>
                <a:cs typeface="Calibri"/>
              </a:rPr>
              <a:t>au</a:t>
            </a:r>
            <a:r>
              <a:rPr sz="1100" b="1" spc="43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0052FF"/>
                </a:solidFill>
                <a:latin typeface="Calibri"/>
                <a:cs typeface="Calibri"/>
              </a:rPr>
              <a:t>quotidien</a:t>
            </a:r>
            <a:endParaRPr sz="1100">
              <a:latin typeface="Calibri"/>
              <a:cs typeface="Calibri"/>
            </a:endParaRPr>
          </a:p>
          <a:p>
            <a:pPr marL="12700" marR="67945">
              <a:lnSpc>
                <a:spcPct val="101800"/>
              </a:lnSpc>
              <a:spcBef>
                <a:spcPts val="245"/>
              </a:spcBef>
            </a:pPr>
            <a:r>
              <a:rPr sz="900" b="1" spc="60" dirty="0">
                <a:solidFill>
                  <a:srgbClr val="0052FF"/>
                </a:solidFill>
                <a:latin typeface="Calibri"/>
                <a:cs typeface="Calibri"/>
              </a:rPr>
              <a:t>Recevez</a:t>
            </a:r>
            <a:r>
              <a:rPr sz="900" b="1" spc="29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65" dirty="0">
                <a:solidFill>
                  <a:srgbClr val="0052FF"/>
                </a:solidFill>
                <a:latin typeface="Calibri"/>
                <a:cs typeface="Calibri"/>
              </a:rPr>
              <a:t>vos</a:t>
            </a:r>
            <a:r>
              <a:rPr sz="900" b="1" spc="29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30" dirty="0">
                <a:solidFill>
                  <a:srgbClr val="0052FF"/>
                </a:solidFill>
                <a:latin typeface="Calibri"/>
                <a:cs typeface="Calibri"/>
              </a:rPr>
              <a:t>notifications</a:t>
            </a:r>
            <a:r>
              <a:rPr sz="900" b="1" spc="29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45" dirty="0">
                <a:solidFill>
                  <a:srgbClr val="0052FF"/>
                </a:solidFill>
                <a:latin typeface="Calibri"/>
                <a:cs typeface="Calibri"/>
              </a:rPr>
              <a:t>par </a:t>
            </a:r>
            <a:r>
              <a:rPr sz="900" b="1" spc="90" dirty="0">
                <a:solidFill>
                  <a:srgbClr val="0052FF"/>
                </a:solidFill>
                <a:latin typeface="Calibri"/>
                <a:cs typeface="Calibri"/>
              </a:rPr>
              <a:t>e-</a:t>
            </a:r>
            <a:r>
              <a:rPr sz="900" b="1" spc="100" dirty="0">
                <a:solidFill>
                  <a:srgbClr val="0052FF"/>
                </a:solidFill>
                <a:latin typeface="Calibri"/>
                <a:cs typeface="Calibri"/>
              </a:rPr>
              <a:t>mail</a:t>
            </a:r>
            <a:r>
              <a:rPr sz="900" b="1" spc="29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et</a:t>
            </a:r>
            <a:r>
              <a:rPr sz="900" b="1" spc="29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05" dirty="0">
                <a:solidFill>
                  <a:srgbClr val="0052FF"/>
                </a:solidFill>
                <a:latin typeface="Calibri"/>
                <a:cs typeface="Calibri"/>
              </a:rPr>
              <a:t>suivez</a:t>
            </a:r>
            <a:r>
              <a:rPr sz="900" b="1" spc="29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40" dirty="0">
                <a:solidFill>
                  <a:srgbClr val="0052FF"/>
                </a:solidFill>
                <a:latin typeface="Calibri"/>
                <a:cs typeface="Calibri"/>
              </a:rPr>
              <a:t>vos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remboursements</a:t>
            </a:r>
            <a:r>
              <a:rPr sz="900" b="1" spc="165" dirty="0">
                <a:solidFill>
                  <a:srgbClr val="0052FF"/>
                </a:solidFill>
                <a:latin typeface="Calibri"/>
                <a:cs typeface="Calibri"/>
              </a:rPr>
              <a:t> 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en</a:t>
            </a:r>
            <a:r>
              <a:rPr sz="900" b="1" spc="165" dirty="0">
                <a:solidFill>
                  <a:srgbClr val="0052FF"/>
                </a:solidFill>
                <a:latin typeface="Calibri"/>
                <a:cs typeface="Calibri"/>
              </a:rPr>
              <a:t>  </a:t>
            </a:r>
            <a:r>
              <a:rPr sz="900" b="1" spc="140" dirty="0">
                <a:solidFill>
                  <a:srgbClr val="0052FF"/>
                </a:solidFill>
                <a:latin typeface="Calibri"/>
                <a:cs typeface="Calibri"/>
              </a:rPr>
              <a:t>ligne.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Moins</a:t>
            </a:r>
            <a:r>
              <a:rPr sz="900" b="1" spc="33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de</a:t>
            </a:r>
            <a:r>
              <a:rPr sz="900" b="1" spc="33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papier,</a:t>
            </a:r>
            <a:r>
              <a:rPr sz="900" b="1" spc="33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00" dirty="0">
                <a:solidFill>
                  <a:srgbClr val="0052FF"/>
                </a:solidFill>
                <a:latin typeface="Calibri"/>
                <a:cs typeface="Calibri"/>
              </a:rPr>
              <a:t>plus</a:t>
            </a:r>
            <a:r>
              <a:rPr sz="900" b="1" spc="33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de</a:t>
            </a:r>
            <a:r>
              <a:rPr sz="900" b="1" spc="33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0052FF"/>
                </a:solidFill>
                <a:latin typeface="Calibri"/>
                <a:cs typeface="Calibri"/>
              </a:rPr>
              <a:t>temps</a:t>
            </a:r>
            <a:r>
              <a:rPr sz="900" b="1" spc="500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gagné</a:t>
            </a:r>
            <a:r>
              <a:rPr sz="900" b="1" spc="34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110" dirty="0">
                <a:solidFill>
                  <a:srgbClr val="0052FF"/>
                </a:solidFill>
                <a:latin typeface="Calibri"/>
                <a:cs typeface="Calibri"/>
              </a:rPr>
              <a:t>et</a:t>
            </a:r>
            <a:r>
              <a:rPr sz="900" b="1" spc="34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52FF"/>
                </a:solidFill>
                <a:latin typeface="Calibri"/>
                <a:cs typeface="Calibri"/>
              </a:rPr>
              <a:t>un</a:t>
            </a:r>
            <a:r>
              <a:rPr sz="900" b="1" spc="34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90" dirty="0">
                <a:solidFill>
                  <a:srgbClr val="0052FF"/>
                </a:solidFill>
                <a:latin typeface="Calibri"/>
                <a:cs typeface="Calibri"/>
              </a:rPr>
              <a:t>geste</a:t>
            </a:r>
            <a:r>
              <a:rPr sz="900" b="1" spc="345" dirty="0">
                <a:solidFill>
                  <a:srgbClr val="0052FF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0052FF"/>
                </a:solidFill>
                <a:latin typeface="Calibri"/>
                <a:cs typeface="Calibri"/>
              </a:rPr>
              <a:t>pour</a:t>
            </a:r>
            <a:r>
              <a:rPr sz="900" b="1" spc="75" dirty="0">
                <a:solidFill>
                  <a:srgbClr val="0052FF"/>
                </a:solidFill>
                <a:latin typeface="Calibri"/>
                <a:cs typeface="Calibri"/>
              </a:rPr>
              <a:t> l’environnement.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679306" y="1388822"/>
            <a:ext cx="2385060" cy="1339215"/>
            <a:chOff x="2660256" y="1388821"/>
            <a:chExt cx="2385060" cy="1339215"/>
          </a:xfrm>
        </p:grpSpPr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3862" y="1388821"/>
              <a:ext cx="1753527" cy="118009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0256" y="2568917"/>
              <a:ext cx="2160752" cy="7065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870097" y="1395048"/>
              <a:ext cx="1741170" cy="1174115"/>
            </a:xfrm>
            <a:custGeom>
              <a:avLst/>
              <a:gdLst/>
              <a:ahLst/>
              <a:cxnLst/>
              <a:rect l="l" t="t" r="r" b="b"/>
              <a:pathLst>
                <a:path w="1741170" h="1174114">
                  <a:moveTo>
                    <a:pt x="1705737" y="0"/>
                  </a:moveTo>
                  <a:lnTo>
                    <a:pt x="35318" y="0"/>
                  </a:lnTo>
                  <a:lnTo>
                    <a:pt x="21586" y="2780"/>
                  </a:lnTo>
                  <a:lnTo>
                    <a:pt x="10358" y="10360"/>
                  </a:lnTo>
                  <a:lnTo>
                    <a:pt x="2780" y="21591"/>
                  </a:lnTo>
                  <a:lnTo>
                    <a:pt x="0" y="35331"/>
                  </a:lnTo>
                  <a:lnTo>
                    <a:pt x="0" y="1173873"/>
                  </a:lnTo>
                  <a:lnTo>
                    <a:pt x="1741068" y="1173873"/>
                  </a:lnTo>
                  <a:lnTo>
                    <a:pt x="1741068" y="35331"/>
                  </a:lnTo>
                  <a:lnTo>
                    <a:pt x="1738287" y="21591"/>
                  </a:lnTo>
                  <a:lnTo>
                    <a:pt x="1730708" y="10360"/>
                  </a:lnTo>
                  <a:lnTo>
                    <a:pt x="1719476" y="2780"/>
                  </a:lnTo>
                  <a:lnTo>
                    <a:pt x="17057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870090" y="2531522"/>
              <a:ext cx="1741170" cy="0"/>
            </a:xfrm>
            <a:custGeom>
              <a:avLst/>
              <a:gdLst/>
              <a:ahLst/>
              <a:cxnLst/>
              <a:rect l="l" t="t" r="r" b="b"/>
              <a:pathLst>
                <a:path w="1741170">
                  <a:moveTo>
                    <a:pt x="174106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6321" y="1401280"/>
              <a:ext cx="756272" cy="868451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913722" y="1471930"/>
              <a:ext cx="1654175" cy="1030605"/>
            </a:xfrm>
            <a:custGeom>
              <a:avLst/>
              <a:gdLst/>
              <a:ahLst/>
              <a:cxnLst/>
              <a:rect l="l" t="t" r="r" b="b"/>
              <a:pathLst>
                <a:path w="1654175" h="1030605">
                  <a:moveTo>
                    <a:pt x="1653806" y="0"/>
                  </a:moveTo>
                  <a:lnTo>
                    <a:pt x="0" y="0"/>
                  </a:lnTo>
                  <a:lnTo>
                    <a:pt x="0" y="1030503"/>
                  </a:lnTo>
                  <a:lnTo>
                    <a:pt x="1653806" y="1030503"/>
                  </a:lnTo>
                  <a:lnTo>
                    <a:pt x="16538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728163" y="142205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19354" y="0"/>
                  </a:moveTo>
                  <a:lnTo>
                    <a:pt x="5575" y="0"/>
                  </a:lnTo>
                  <a:lnTo>
                    <a:pt x="0" y="5588"/>
                  </a:lnTo>
                  <a:lnTo>
                    <a:pt x="0" y="19354"/>
                  </a:lnTo>
                  <a:lnTo>
                    <a:pt x="5575" y="24942"/>
                  </a:lnTo>
                  <a:lnTo>
                    <a:pt x="19354" y="24942"/>
                  </a:lnTo>
                  <a:lnTo>
                    <a:pt x="24930" y="19354"/>
                  </a:lnTo>
                  <a:lnTo>
                    <a:pt x="24930" y="12471"/>
                  </a:lnTo>
                  <a:lnTo>
                    <a:pt x="24930" y="5588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3726" y="1471866"/>
              <a:ext cx="1653801" cy="103050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2111" y="1858606"/>
              <a:ext cx="6616" cy="4077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2112" y="1940166"/>
              <a:ext cx="6616" cy="7942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07293" y="1639684"/>
              <a:ext cx="537476" cy="108818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515878" y="1648270"/>
              <a:ext cx="515620" cy="1071245"/>
            </a:xfrm>
            <a:custGeom>
              <a:avLst/>
              <a:gdLst/>
              <a:ahLst/>
              <a:cxnLst/>
              <a:rect l="l" t="t" r="r" b="b"/>
              <a:pathLst>
                <a:path w="515620" h="1071245">
                  <a:moveTo>
                    <a:pt x="446430" y="0"/>
                  </a:moveTo>
                  <a:lnTo>
                    <a:pt x="68681" y="0"/>
                  </a:lnTo>
                  <a:lnTo>
                    <a:pt x="41978" y="5404"/>
                  </a:lnTo>
                  <a:lnTo>
                    <a:pt x="20143" y="20134"/>
                  </a:lnTo>
                  <a:lnTo>
                    <a:pt x="5407" y="41967"/>
                  </a:lnTo>
                  <a:lnTo>
                    <a:pt x="0" y="68681"/>
                  </a:lnTo>
                  <a:lnTo>
                    <a:pt x="0" y="1002322"/>
                  </a:lnTo>
                  <a:lnTo>
                    <a:pt x="5407" y="1029025"/>
                  </a:lnTo>
                  <a:lnTo>
                    <a:pt x="20143" y="1050859"/>
                  </a:lnTo>
                  <a:lnTo>
                    <a:pt x="41978" y="1065596"/>
                  </a:lnTo>
                  <a:lnTo>
                    <a:pt x="68681" y="1071003"/>
                  </a:lnTo>
                  <a:lnTo>
                    <a:pt x="446430" y="1071003"/>
                  </a:lnTo>
                  <a:lnTo>
                    <a:pt x="473144" y="1065596"/>
                  </a:lnTo>
                  <a:lnTo>
                    <a:pt x="494977" y="1050859"/>
                  </a:lnTo>
                  <a:lnTo>
                    <a:pt x="509707" y="1029025"/>
                  </a:lnTo>
                  <a:lnTo>
                    <a:pt x="515112" y="1002322"/>
                  </a:lnTo>
                  <a:lnTo>
                    <a:pt x="515112" y="68681"/>
                  </a:lnTo>
                  <a:lnTo>
                    <a:pt x="509707" y="41967"/>
                  </a:lnTo>
                  <a:lnTo>
                    <a:pt x="494977" y="20134"/>
                  </a:lnTo>
                  <a:lnTo>
                    <a:pt x="473144" y="5404"/>
                  </a:lnTo>
                  <a:lnTo>
                    <a:pt x="4464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533049" y="1665441"/>
              <a:ext cx="481330" cy="1036955"/>
            </a:xfrm>
            <a:custGeom>
              <a:avLst/>
              <a:gdLst/>
              <a:ahLst/>
              <a:cxnLst/>
              <a:rect l="l" t="t" r="r" b="b"/>
              <a:pathLst>
                <a:path w="481329" h="1036955">
                  <a:moveTo>
                    <a:pt x="429259" y="0"/>
                  </a:moveTo>
                  <a:lnTo>
                    <a:pt x="341985" y="0"/>
                  </a:lnTo>
                  <a:lnTo>
                    <a:pt x="339115" y="2870"/>
                  </a:lnTo>
                  <a:lnTo>
                    <a:pt x="339115" y="12877"/>
                  </a:lnTo>
                  <a:lnTo>
                    <a:pt x="336922" y="23741"/>
                  </a:lnTo>
                  <a:lnTo>
                    <a:pt x="330941" y="32610"/>
                  </a:lnTo>
                  <a:lnTo>
                    <a:pt x="322072" y="38588"/>
                  </a:lnTo>
                  <a:lnTo>
                    <a:pt x="311213" y="40779"/>
                  </a:lnTo>
                  <a:lnTo>
                    <a:pt x="169557" y="40779"/>
                  </a:lnTo>
                  <a:lnTo>
                    <a:pt x="158699" y="38588"/>
                  </a:lnTo>
                  <a:lnTo>
                    <a:pt x="149829" y="32610"/>
                  </a:lnTo>
                  <a:lnTo>
                    <a:pt x="143849" y="23741"/>
                  </a:lnTo>
                  <a:lnTo>
                    <a:pt x="141655" y="12877"/>
                  </a:lnTo>
                  <a:lnTo>
                    <a:pt x="141655" y="2870"/>
                  </a:lnTo>
                  <a:lnTo>
                    <a:pt x="138772" y="0"/>
                  </a:lnTo>
                  <a:lnTo>
                    <a:pt x="51511" y="0"/>
                  </a:lnTo>
                  <a:lnTo>
                    <a:pt x="31482" y="4055"/>
                  </a:lnTo>
                  <a:lnTo>
                    <a:pt x="15106" y="15106"/>
                  </a:lnTo>
                  <a:lnTo>
                    <a:pt x="4055" y="31482"/>
                  </a:lnTo>
                  <a:lnTo>
                    <a:pt x="0" y="51511"/>
                  </a:lnTo>
                  <a:lnTo>
                    <a:pt x="0" y="985151"/>
                  </a:lnTo>
                  <a:lnTo>
                    <a:pt x="4055" y="1005180"/>
                  </a:lnTo>
                  <a:lnTo>
                    <a:pt x="15106" y="1021556"/>
                  </a:lnTo>
                  <a:lnTo>
                    <a:pt x="31482" y="1032607"/>
                  </a:lnTo>
                  <a:lnTo>
                    <a:pt x="51511" y="1036662"/>
                  </a:lnTo>
                  <a:lnTo>
                    <a:pt x="429259" y="1036662"/>
                  </a:lnTo>
                  <a:lnTo>
                    <a:pt x="449288" y="1032607"/>
                  </a:lnTo>
                  <a:lnTo>
                    <a:pt x="465664" y="1021556"/>
                  </a:lnTo>
                  <a:lnTo>
                    <a:pt x="476715" y="1005180"/>
                  </a:lnTo>
                  <a:lnTo>
                    <a:pt x="480771" y="985151"/>
                  </a:lnTo>
                  <a:lnTo>
                    <a:pt x="480771" y="51511"/>
                  </a:lnTo>
                  <a:lnTo>
                    <a:pt x="476715" y="31482"/>
                  </a:lnTo>
                  <a:lnTo>
                    <a:pt x="465664" y="15106"/>
                  </a:lnTo>
                  <a:lnTo>
                    <a:pt x="449288" y="4055"/>
                  </a:lnTo>
                  <a:lnTo>
                    <a:pt x="429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44059" y="1672323"/>
              <a:ext cx="58762" cy="1596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93285" y="1672323"/>
              <a:ext cx="15963" cy="1596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33059" y="1665441"/>
              <a:ext cx="480771" cy="1036663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8007133" y="308826"/>
            <a:ext cx="2385060" cy="1339215"/>
            <a:chOff x="7988083" y="308825"/>
            <a:chExt cx="2385060" cy="1339215"/>
          </a:xfrm>
        </p:grpSpPr>
        <p:pic>
          <p:nvPicPr>
            <p:cNvPr id="79" name="object 7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91690" y="308825"/>
              <a:ext cx="1753527" cy="118009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88083" y="1488922"/>
              <a:ext cx="2160752" cy="7063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8197926" y="315047"/>
              <a:ext cx="1741170" cy="1174115"/>
            </a:xfrm>
            <a:custGeom>
              <a:avLst/>
              <a:gdLst/>
              <a:ahLst/>
              <a:cxnLst/>
              <a:rect l="l" t="t" r="r" b="b"/>
              <a:pathLst>
                <a:path w="1741170" h="1174115">
                  <a:moveTo>
                    <a:pt x="1705737" y="0"/>
                  </a:moveTo>
                  <a:lnTo>
                    <a:pt x="35318" y="0"/>
                  </a:lnTo>
                  <a:lnTo>
                    <a:pt x="21586" y="2780"/>
                  </a:lnTo>
                  <a:lnTo>
                    <a:pt x="10358" y="10360"/>
                  </a:lnTo>
                  <a:lnTo>
                    <a:pt x="2780" y="21591"/>
                  </a:lnTo>
                  <a:lnTo>
                    <a:pt x="0" y="35331"/>
                  </a:lnTo>
                  <a:lnTo>
                    <a:pt x="0" y="1173873"/>
                  </a:lnTo>
                  <a:lnTo>
                    <a:pt x="1741068" y="1173873"/>
                  </a:lnTo>
                  <a:lnTo>
                    <a:pt x="1741068" y="35331"/>
                  </a:lnTo>
                  <a:lnTo>
                    <a:pt x="1738287" y="21591"/>
                  </a:lnTo>
                  <a:lnTo>
                    <a:pt x="1730708" y="10360"/>
                  </a:lnTo>
                  <a:lnTo>
                    <a:pt x="1719476" y="2780"/>
                  </a:lnTo>
                  <a:lnTo>
                    <a:pt x="17057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197920" y="1451523"/>
              <a:ext cx="1741170" cy="0"/>
            </a:xfrm>
            <a:custGeom>
              <a:avLst/>
              <a:gdLst/>
              <a:ahLst/>
              <a:cxnLst/>
              <a:rect l="l" t="t" r="r" b="b"/>
              <a:pathLst>
                <a:path w="1741170">
                  <a:moveTo>
                    <a:pt x="174106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04161" y="321285"/>
              <a:ext cx="756259" cy="8684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8241550" y="391934"/>
              <a:ext cx="1654175" cy="1030605"/>
            </a:xfrm>
            <a:custGeom>
              <a:avLst/>
              <a:gdLst/>
              <a:ahLst/>
              <a:cxnLst/>
              <a:rect l="l" t="t" r="r" b="b"/>
              <a:pathLst>
                <a:path w="1654175" h="1030605">
                  <a:moveTo>
                    <a:pt x="1653806" y="0"/>
                  </a:moveTo>
                  <a:lnTo>
                    <a:pt x="0" y="0"/>
                  </a:lnTo>
                  <a:lnTo>
                    <a:pt x="0" y="1030503"/>
                  </a:lnTo>
                  <a:lnTo>
                    <a:pt x="1653806" y="1030503"/>
                  </a:lnTo>
                  <a:lnTo>
                    <a:pt x="16538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055992" y="34205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19354" y="0"/>
                  </a:moveTo>
                  <a:lnTo>
                    <a:pt x="5587" y="0"/>
                  </a:lnTo>
                  <a:lnTo>
                    <a:pt x="0" y="5587"/>
                  </a:lnTo>
                  <a:lnTo>
                    <a:pt x="0" y="19354"/>
                  </a:lnTo>
                  <a:lnTo>
                    <a:pt x="5587" y="24942"/>
                  </a:lnTo>
                  <a:lnTo>
                    <a:pt x="19354" y="24942"/>
                  </a:lnTo>
                  <a:lnTo>
                    <a:pt x="24930" y="19354"/>
                  </a:lnTo>
                  <a:lnTo>
                    <a:pt x="24930" y="12471"/>
                  </a:lnTo>
                  <a:lnTo>
                    <a:pt x="24930" y="5587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41556" y="391858"/>
              <a:ext cx="1653801" cy="103051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29952" y="778611"/>
              <a:ext cx="6603" cy="4077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29952" y="860170"/>
              <a:ext cx="6604" cy="7941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35120" y="559688"/>
              <a:ext cx="537477" cy="1088174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9843707" y="568271"/>
              <a:ext cx="515620" cy="1071245"/>
            </a:xfrm>
            <a:custGeom>
              <a:avLst/>
              <a:gdLst/>
              <a:ahLst/>
              <a:cxnLst/>
              <a:rect l="l" t="t" r="r" b="b"/>
              <a:pathLst>
                <a:path w="515620" h="1071245">
                  <a:moveTo>
                    <a:pt x="446430" y="0"/>
                  </a:moveTo>
                  <a:lnTo>
                    <a:pt x="68681" y="0"/>
                  </a:lnTo>
                  <a:lnTo>
                    <a:pt x="41978" y="5404"/>
                  </a:lnTo>
                  <a:lnTo>
                    <a:pt x="20143" y="20134"/>
                  </a:lnTo>
                  <a:lnTo>
                    <a:pt x="5407" y="41967"/>
                  </a:lnTo>
                  <a:lnTo>
                    <a:pt x="0" y="68681"/>
                  </a:lnTo>
                  <a:lnTo>
                    <a:pt x="0" y="1002334"/>
                  </a:lnTo>
                  <a:lnTo>
                    <a:pt x="5407" y="1029030"/>
                  </a:lnTo>
                  <a:lnTo>
                    <a:pt x="20143" y="1050861"/>
                  </a:lnTo>
                  <a:lnTo>
                    <a:pt x="41978" y="1065596"/>
                  </a:lnTo>
                  <a:lnTo>
                    <a:pt x="68681" y="1071003"/>
                  </a:lnTo>
                  <a:lnTo>
                    <a:pt x="446430" y="1071003"/>
                  </a:lnTo>
                  <a:lnTo>
                    <a:pt x="473144" y="1065596"/>
                  </a:lnTo>
                  <a:lnTo>
                    <a:pt x="494977" y="1050861"/>
                  </a:lnTo>
                  <a:lnTo>
                    <a:pt x="509707" y="1029030"/>
                  </a:lnTo>
                  <a:lnTo>
                    <a:pt x="515111" y="1002334"/>
                  </a:lnTo>
                  <a:lnTo>
                    <a:pt x="515111" y="68681"/>
                  </a:lnTo>
                  <a:lnTo>
                    <a:pt x="509707" y="41967"/>
                  </a:lnTo>
                  <a:lnTo>
                    <a:pt x="494977" y="20134"/>
                  </a:lnTo>
                  <a:lnTo>
                    <a:pt x="473144" y="5404"/>
                  </a:lnTo>
                  <a:lnTo>
                    <a:pt x="4464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860878" y="585442"/>
              <a:ext cx="481330" cy="1036955"/>
            </a:xfrm>
            <a:custGeom>
              <a:avLst/>
              <a:gdLst/>
              <a:ahLst/>
              <a:cxnLst/>
              <a:rect l="l" t="t" r="r" b="b"/>
              <a:pathLst>
                <a:path w="481329" h="1036955">
                  <a:moveTo>
                    <a:pt x="429259" y="0"/>
                  </a:moveTo>
                  <a:lnTo>
                    <a:pt x="341998" y="0"/>
                  </a:lnTo>
                  <a:lnTo>
                    <a:pt x="339115" y="2870"/>
                  </a:lnTo>
                  <a:lnTo>
                    <a:pt x="339115" y="12877"/>
                  </a:lnTo>
                  <a:lnTo>
                    <a:pt x="336922" y="23741"/>
                  </a:lnTo>
                  <a:lnTo>
                    <a:pt x="330941" y="32610"/>
                  </a:lnTo>
                  <a:lnTo>
                    <a:pt x="322072" y="38588"/>
                  </a:lnTo>
                  <a:lnTo>
                    <a:pt x="311213" y="40779"/>
                  </a:lnTo>
                  <a:lnTo>
                    <a:pt x="169557" y="40779"/>
                  </a:lnTo>
                  <a:lnTo>
                    <a:pt x="158699" y="38588"/>
                  </a:lnTo>
                  <a:lnTo>
                    <a:pt x="149829" y="32610"/>
                  </a:lnTo>
                  <a:lnTo>
                    <a:pt x="143849" y="23741"/>
                  </a:lnTo>
                  <a:lnTo>
                    <a:pt x="141655" y="12877"/>
                  </a:lnTo>
                  <a:lnTo>
                    <a:pt x="141655" y="2870"/>
                  </a:lnTo>
                  <a:lnTo>
                    <a:pt x="138772" y="0"/>
                  </a:lnTo>
                  <a:lnTo>
                    <a:pt x="51511" y="0"/>
                  </a:lnTo>
                  <a:lnTo>
                    <a:pt x="31482" y="4055"/>
                  </a:lnTo>
                  <a:lnTo>
                    <a:pt x="15106" y="15106"/>
                  </a:lnTo>
                  <a:lnTo>
                    <a:pt x="4055" y="31482"/>
                  </a:lnTo>
                  <a:lnTo>
                    <a:pt x="0" y="51511"/>
                  </a:lnTo>
                  <a:lnTo>
                    <a:pt x="0" y="985164"/>
                  </a:lnTo>
                  <a:lnTo>
                    <a:pt x="4055" y="1005185"/>
                  </a:lnTo>
                  <a:lnTo>
                    <a:pt x="15106" y="1021557"/>
                  </a:lnTo>
                  <a:lnTo>
                    <a:pt x="31482" y="1032607"/>
                  </a:lnTo>
                  <a:lnTo>
                    <a:pt x="51511" y="1036662"/>
                  </a:lnTo>
                  <a:lnTo>
                    <a:pt x="429259" y="1036662"/>
                  </a:lnTo>
                  <a:lnTo>
                    <a:pt x="449288" y="1032607"/>
                  </a:lnTo>
                  <a:lnTo>
                    <a:pt x="465664" y="1021557"/>
                  </a:lnTo>
                  <a:lnTo>
                    <a:pt x="476715" y="1005185"/>
                  </a:lnTo>
                  <a:lnTo>
                    <a:pt x="480771" y="985164"/>
                  </a:lnTo>
                  <a:lnTo>
                    <a:pt x="480771" y="51511"/>
                  </a:lnTo>
                  <a:lnTo>
                    <a:pt x="476715" y="31482"/>
                  </a:lnTo>
                  <a:lnTo>
                    <a:pt x="465664" y="15106"/>
                  </a:lnTo>
                  <a:lnTo>
                    <a:pt x="449288" y="4055"/>
                  </a:lnTo>
                  <a:lnTo>
                    <a:pt x="429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21113" y="592327"/>
              <a:ext cx="15963" cy="1596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71888" y="592327"/>
              <a:ext cx="58762" cy="1596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860889" y="585440"/>
              <a:ext cx="481330" cy="1036955"/>
            </a:xfrm>
            <a:custGeom>
              <a:avLst/>
              <a:gdLst/>
              <a:ahLst/>
              <a:cxnLst/>
              <a:rect l="l" t="t" r="r" b="b"/>
              <a:pathLst>
                <a:path w="481329" h="1036955">
                  <a:moveTo>
                    <a:pt x="429259" y="0"/>
                  </a:moveTo>
                  <a:lnTo>
                    <a:pt x="341985" y="0"/>
                  </a:lnTo>
                  <a:lnTo>
                    <a:pt x="339115" y="2870"/>
                  </a:lnTo>
                  <a:lnTo>
                    <a:pt x="339115" y="12877"/>
                  </a:lnTo>
                  <a:lnTo>
                    <a:pt x="336922" y="23736"/>
                  </a:lnTo>
                  <a:lnTo>
                    <a:pt x="330941" y="32605"/>
                  </a:lnTo>
                  <a:lnTo>
                    <a:pt x="322072" y="38586"/>
                  </a:lnTo>
                  <a:lnTo>
                    <a:pt x="311213" y="40779"/>
                  </a:lnTo>
                  <a:lnTo>
                    <a:pt x="169557" y="40779"/>
                  </a:lnTo>
                  <a:lnTo>
                    <a:pt x="158693" y="38586"/>
                  </a:lnTo>
                  <a:lnTo>
                    <a:pt x="149825" y="32605"/>
                  </a:lnTo>
                  <a:lnTo>
                    <a:pt x="143847" y="23736"/>
                  </a:lnTo>
                  <a:lnTo>
                    <a:pt x="141655" y="12877"/>
                  </a:lnTo>
                  <a:lnTo>
                    <a:pt x="141655" y="2870"/>
                  </a:lnTo>
                  <a:lnTo>
                    <a:pt x="138772" y="0"/>
                  </a:lnTo>
                  <a:lnTo>
                    <a:pt x="51511" y="0"/>
                  </a:lnTo>
                  <a:lnTo>
                    <a:pt x="31482" y="4055"/>
                  </a:lnTo>
                  <a:lnTo>
                    <a:pt x="15106" y="15106"/>
                  </a:lnTo>
                  <a:lnTo>
                    <a:pt x="4055" y="31482"/>
                  </a:lnTo>
                  <a:lnTo>
                    <a:pt x="0" y="51511"/>
                  </a:lnTo>
                  <a:lnTo>
                    <a:pt x="0" y="985151"/>
                  </a:lnTo>
                  <a:lnTo>
                    <a:pt x="4055" y="1005180"/>
                  </a:lnTo>
                  <a:lnTo>
                    <a:pt x="15106" y="1021556"/>
                  </a:lnTo>
                  <a:lnTo>
                    <a:pt x="31482" y="1032607"/>
                  </a:lnTo>
                  <a:lnTo>
                    <a:pt x="51511" y="1036662"/>
                  </a:lnTo>
                  <a:lnTo>
                    <a:pt x="429259" y="1036662"/>
                  </a:lnTo>
                  <a:lnTo>
                    <a:pt x="449288" y="1032607"/>
                  </a:lnTo>
                  <a:lnTo>
                    <a:pt x="465664" y="1021556"/>
                  </a:lnTo>
                  <a:lnTo>
                    <a:pt x="476715" y="1005180"/>
                  </a:lnTo>
                  <a:lnTo>
                    <a:pt x="480771" y="985151"/>
                  </a:lnTo>
                  <a:lnTo>
                    <a:pt x="480771" y="51511"/>
                  </a:lnTo>
                  <a:lnTo>
                    <a:pt x="476715" y="31482"/>
                  </a:lnTo>
                  <a:lnTo>
                    <a:pt x="465664" y="15106"/>
                  </a:lnTo>
                  <a:lnTo>
                    <a:pt x="449288" y="4055"/>
                  </a:lnTo>
                  <a:lnTo>
                    <a:pt x="429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860889" y="626405"/>
              <a:ext cx="480770" cy="823278"/>
            </a:xfrm>
            <a:prstGeom prst="rect">
              <a:avLst/>
            </a:prstGeom>
          </p:spPr>
        </p:pic>
      </p:grpSp>
      <p:sp>
        <p:nvSpPr>
          <p:cNvPr id="96" name="object 96"/>
          <p:cNvSpPr/>
          <p:nvPr/>
        </p:nvSpPr>
        <p:spPr>
          <a:xfrm>
            <a:off x="6355051" y="1321207"/>
            <a:ext cx="903605" cy="236220"/>
          </a:xfrm>
          <a:custGeom>
            <a:avLst/>
            <a:gdLst/>
            <a:ahLst/>
            <a:cxnLst/>
            <a:rect l="l" t="t" r="r" b="b"/>
            <a:pathLst>
              <a:path w="903604" h="236219">
                <a:moveTo>
                  <a:pt x="785507" y="0"/>
                </a:moveTo>
                <a:lnTo>
                  <a:pt x="118097" y="0"/>
                </a:lnTo>
                <a:lnTo>
                  <a:pt x="72126" y="9280"/>
                </a:lnTo>
                <a:lnTo>
                  <a:pt x="34588" y="34588"/>
                </a:lnTo>
                <a:lnTo>
                  <a:pt x="9280" y="72126"/>
                </a:lnTo>
                <a:lnTo>
                  <a:pt x="0" y="118097"/>
                </a:lnTo>
                <a:lnTo>
                  <a:pt x="9280" y="164067"/>
                </a:lnTo>
                <a:lnTo>
                  <a:pt x="34588" y="201606"/>
                </a:lnTo>
                <a:lnTo>
                  <a:pt x="72126" y="226914"/>
                </a:lnTo>
                <a:lnTo>
                  <a:pt x="118097" y="236194"/>
                </a:lnTo>
                <a:lnTo>
                  <a:pt x="785507" y="236194"/>
                </a:lnTo>
                <a:lnTo>
                  <a:pt x="831472" y="226914"/>
                </a:lnTo>
                <a:lnTo>
                  <a:pt x="869011" y="201606"/>
                </a:lnTo>
                <a:lnTo>
                  <a:pt x="894323" y="164067"/>
                </a:lnTo>
                <a:lnTo>
                  <a:pt x="903604" y="118097"/>
                </a:lnTo>
                <a:lnTo>
                  <a:pt x="894323" y="72126"/>
                </a:lnTo>
                <a:lnTo>
                  <a:pt x="869011" y="34588"/>
                </a:lnTo>
                <a:lnTo>
                  <a:pt x="831472" y="9280"/>
                </a:lnTo>
                <a:lnTo>
                  <a:pt x="785507" y="0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6437751" y="1342937"/>
            <a:ext cx="7385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Tahoma"/>
                <a:cs typeface="Tahoma"/>
              </a:rPr>
              <a:t>En savoir </a:t>
            </a:r>
            <a:r>
              <a:rPr sz="900" spc="-20" dirty="0">
                <a:solidFill>
                  <a:srgbClr val="FFFFFF"/>
                </a:solidFill>
                <a:latin typeface="Tahoma"/>
                <a:cs typeface="Tahoma"/>
              </a:rPr>
              <a:t>plus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98" name="object 9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74575" y="7246746"/>
            <a:ext cx="174320" cy="174320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7987" y="7250027"/>
            <a:ext cx="174320" cy="167754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30191" y="7258838"/>
            <a:ext cx="174307" cy="150139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02379" y="7246746"/>
            <a:ext cx="174321" cy="174320"/>
          </a:xfrm>
          <a:prstGeom prst="rect">
            <a:avLst/>
          </a:prstGeom>
        </p:spPr>
      </p:pic>
      <p:sp>
        <p:nvSpPr>
          <p:cNvPr id="102" name="object 102"/>
          <p:cNvSpPr txBox="1"/>
          <p:nvPr/>
        </p:nvSpPr>
        <p:spPr>
          <a:xfrm>
            <a:off x="4991278" y="7207614"/>
            <a:ext cx="8064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700" spc="-50" dirty="0">
                <a:solidFill>
                  <a:srgbClr val="381A0A"/>
                </a:solidFill>
                <a:latin typeface="Tahoma"/>
                <a:cs typeface="Tahoma"/>
              </a:rPr>
              <a:t>8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319233" y="7207614"/>
            <a:ext cx="8064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700" spc="-50" dirty="0">
                <a:solidFill>
                  <a:srgbClr val="381A0A"/>
                </a:solidFill>
                <a:latin typeface="Tahoma"/>
                <a:cs typeface="Tahoma"/>
              </a:rPr>
              <a:t>9</a:t>
            </a:r>
            <a:endParaRPr sz="7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6616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9994" y="1800009"/>
            <a:ext cx="6588125" cy="3883660"/>
            <a:chOff x="359994" y="1800009"/>
            <a:chExt cx="6588125" cy="3883660"/>
          </a:xfrm>
        </p:grpSpPr>
        <p:sp>
          <p:nvSpPr>
            <p:cNvPr id="3" name="object 3"/>
            <p:cNvSpPr/>
            <p:nvPr/>
          </p:nvSpPr>
          <p:spPr>
            <a:xfrm>
              <a:off x="359994" y="1800009"/>
              <a:ext cx="6588125" cy="3883660"/>
            </a:xfrm>
            <a:custGeom>
              <a:avLst/>
              <a:gdLst/>
              <a:ahLst/>
              <a:cxnLst/>
              <a:rect l="l" t="t" r="r" b="b"/>
              <a:pathLst>
                <a:path w="6588125" h="3883660">
                  <a:moveTo>
                    <a:pt x="6587998" y="0"/>
                  </a:moveTo>
                  <a:lnTo>
                    <a:pt x="0" y="0"/>
                  </a:lnTo>
                  <a:lnTo>
                    <a:pt x="0" y="3883355"/>
                  </a:lnTo>
                  <a:lnTo>
                    <a:pt x="6587998" y="3883355"/>
                  </a:lnTo>
                  <a:lnTo>
                    <a:pt x="6587998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4582" y="2179847"/>
              <a:ext cx="216535" cy="295275"/>
            </a:xfrm>
            <a:custGeom>
              <a:avLst/>
              <a:gdLst/>
              <a:ahLst/>
              <a:cxnLst/>
              <a:rect l="l" t="t" r="r" b="b"/>
              <a:pathLst>
                <a:path w="216534" h="295275">
                  <a:moveTo>
                    <a:pt x="157454" y="206654"/>
                  </a:moveTo>
                  <a:lnTo>
                    <a:pt x="108254" y="206654"/>
                  </a:lnTo>
                  <a:lnTo>
                    <a:pt x="108254" y="295211"/>
                  </a:lnTo>
                  <a:lnTo>
                    <a:pt x="132854" y="270129"/>
                  </a:lnTo>
                  <a:lnTo>
                    <a:pt x="157454" y="270129"/>
                  </a:lnTo>
                  <a:lnTo>
                    <a:pt x="157454" y="206654"/>
                  </a:lnTo>
                  <a:close/>
                </a:path>
                <a:path w="216534" h="295275">
                  <a:moveTo>
                    <a:pt x="157454" y="270129"/>
                  </a:moveTo>
                  <a:lnTo>
                    <a:pt x="132854" y="270129"/>
                  </a:lnTo>
                  <a:lnTo>
                    <a:pt x="157454" y="295211"/>
                  </a:lnTo>
                  <a:lnTo>
                    <a:pt x="157454" y="270129"/>
                  </a:lnTo>
                  <a:close/>
                </a:path>
                <a:path w="216534" h="295275">
                  <a:moveTo>
                    <a:pt x="216496" y="0"/>
                  </a:moveTo>
                  <a:lnTo>
                    <a:pt x="0" y="0"/>
                  </a:lnTo>
                  <a:lnTo>
                    <a:pt x="0" y="275539"/>
                  </a:lnTo>
                  <a:lnTo>
                    <a:pt x="88569" y="275539"/>
                  </a:lnTo>
                  <a:lnTo>
                    <a:pt x="88569" y="246011"/>
                  </a:lnTo>
                  <a:lnTo>
                    <a:pt x="29527" y="246011"/>
                  </a:lnTo>
                  <a:lnTo>
                    <a:pt x="29527" y="29527"/>
                  </a:lnTo>
                  <a:lnTo>
                    <a:pt x="216496" y="29527"/>
                  </a:lnTo>
                  <a:lnTo>
                    <a:pt x="216496" y="0"/>
                  </a:lnTo>
                  <a:close/>
                </a:path>
                <a:path w="216534" h="295275">
                  <a:moveTo>
                    <a:pt x="216496" y="29527"/>
                  </a:moveTo>
                  <a:lnTo>
                    <a:pt x="186969" y="29527"/>
                  </a:lnTo>
                  <a:lnTo>
                    <a:pt x="186969" y="246011"/>
                  </a:lnTo>
                  <a:lnTo>
                    <a:pt x="177126" y="246011"/>
                  </a:lnTo>
                  <a:lnTo>
                    <a:pt x="177126" y="275539"/>
                  </a:lnTo>
                  <a:lnTo>
                    <a:pt x="216496" y="275539"/>
                  </a:lnTo>
                  <a:lnTo>
                    <a:pt x="216496" y="29527"/>
                  </a:lnTo>
                  <a:close/>
                </a:path>
                <a:path w="216534" h="295275">
                  <a:moveTo>
                    <a:pt x="157454" y="147599"/>
                  </a:moveTo>
                  <a:lnTo>
                    <a:pt x="59042" y="147599"/>
                  </a:lnTo>
                  <a:lnTo>
                    <a:pt x="59042" y="167284"/>
                  </a:lnTo>
                  <a:lnTo>
                    <a:pt x="157454" y="167284"/>
                  </a:lnTo>
                  <a:lnTo>
                    <a:pt x="157454" y="147599"/>
                  </a:lnTo>
                  <a:close/>
                </a:path>
                <a:path w="216534" h="295275">
                  <a:moveTo>
                    <a:pt x="157454" y="108242"/>
                  </a:moveTo>
                  <a:lnTo>
                    <a:pt x="59042" y="108242"/>
                  </a:lnTo>
                  <a:lnTo>
                    <a:pt x="59042" y="127927"/>
                  </a:lnTo>
                  <a:lnTo>
                    <a:pt x="157454" y="127927"/>
                  </a:lnTo>
                  <a:lnTo>
                    <a:pt x="157454" y="108242"/>
                  </a:lnTo>
                  <a:close/>
                </a:path>
                <a:path w="216534" h="295275">
                  <a:moveTo>
                    <a:pt x="157454" y="68884"/>
                  </a:moveTo>
                  <a:lnTo>
                    <a:pt x="59042" y="68884"/>
                  </a:lnTo>
                  <a:lnTo>
                    <a:pt x="59042" y="88557"/>
                  </a:lnTo>
                  <a:lnTo>
                    <a:pt x="157454" y="88557"/>
                  </a:lnTo>
                  <a:lnTo>
                    <a:pt x="157454" y="68884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280" dirty="0"/>
              <a:t>Avant</a:t>
            </a:r>
            <a:r>
              <a:rPr spc="-409" dirty="0"/>
              <a:t> </a:t>
            </a:r>
            <a:r>
              <a:rPr spc="-120" dirty="0"/>
              <a:t>de</a:t>
            </a:r>
            <a:r>
              <a:rPr spc="-409" dirty="0"/>
              <a:t> </a:t>
            </a:r>
            <a:r>
              <a:rPr spc="-254" dirty="0"/>
              <a:t>commencer,</a:t>
            </a:r>
            <a:r>
              <a:rPr spc="-405" dirty="0"/>
              <a:t> </a:t>
            </a:r>
            <a:r>
              <a:rPr spc="-90" dirty="0"/>
              <a:t>se</a:t>
            </a:r>
            <a:r>
              <a:rPr spc="-409" dirty="0"/>
              <a:t> </a:t>
            </a:r>
            <a:r>
              <a:rPr spc="-350" dirty="0"/>
              <a:t>munir </a:t>
            </a:r>
            <a:r>
              <a:rPr spc="-130" dirty="0"/>
              <a:t>des</a:t>
            </a:r>
            <a:r>
              <a:rPr spc="-360" dirty="0"/>
              <a:t> </a:t>
            </a:r>
            <a:r>
              <a:rPr spc="-215" dirty="0"/>
              <a:t>informations</a:t>
            </a:r>
            <a:r>
              <a:rPr spc="-355" dirty="0"/>
              <a:t> </a:t>
            </a:r>
            <a:r>
              <a:rPr spc="-10" dirty="0"/>
              <a:t>ci-dessous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660"/>
              </a:spcBef>
            </a:pPr>
            <a:endParaRPr/>
          </a:p>
          <a:p>
            <a:pPr marL="694055">
              <a:lnSpc>
                <a:spcPct val="100000"/>
              </a:lnSpc>
            </a:pPr>
            <a:r>
              <a:rPr spc="70" dirty="0"/>
              <a:t>Votre</a:t>
            </a:r>
            <a:r>
              <a:rPr spc="45" dirty="0"/>
              <a:t> </a:t>
            </a:r>
            <a:r>
              <a:rPr spc="50" dirty="0"/>
              <a:t>numéro </a:t>
            </a:r>
            <a:r>
              <a:rPr spc="100" dirty="0"/>
              <a:t>de</a:t>
            </a:r>
            <a:r>
              <a:rPr spc="45" dirty="0"/>
              <a:t> </a:t>
            </a:r>
            <a:r>
              <a:rPr spc="85" dirty="0"/>
              <a:t>contrat</a:t>
            </a:r>
          </a:p>
        </p:txBody>
      </p:sp>
      <p:sp>
        <p:nvSpPr>
          <p:cNvPr id="7" name="object 7"/>
          <p:cNvSpPr/>
          <p:nvPr/>
        </p:nvSpPr>
        <p:spPr>
          <a:xfrm>
            <a:off x="7488000" y="1757257"/>
            <a:ext cx="0" cy="1170940"/>
          </a:xfrm>
          <a:custGeom>
            <a:avLst/>
            <a:gdLst/>
            <a:ahLst/>
            <a:cxnLst/>
            <a:rect l="l" t="t" r="r" b="b"/>
            <a:pathLst>
              <a:path h="1170939">
                <a:moveTo>
                  <a:pt x="0" y="117081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91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65299" y="1745395"/>
            <a:ext cx="2407285" cy="11836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b="1" spc="320" dirty="0">
                <a:solidFill>
                  <a:srgbClr val="FF91DE"/>
                </a:solidFill>
                <a:latin typeface="Calibri"/>
                <a:cs typeface="Calibri"/>
              </a:rPr>
              <a:t>Il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95" dirty="0">
                <a:solidFill>
                  <a:srgbClr val="FF91DE"/>
                </a:solidFill>
                <a:latin typeface="Calibri"/>
                <a:cs typeface="Calibri"/>
              </a:rPr>
              <a:t>s’agit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du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numéro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FF91DE"/>
                </a:solidFill>
                <a:latin typeface="Calibri"/>
                <a:cs typeface="Calibri"/>
              </a:rPr>
              <a:t>contrat</a:t>
            </a:r>
            <a:r>
              <a:rPr sz="1100" b="1" spc="50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FF91DE"/>
                </a:solidFill>
                <a:latin typeface="Calibri"/>
                <a:cs typeface="Calibri"/>
              </a:rPr>
              <a:t>à</a:t>
            </a:r>
            <a:r>
              <a:rPr sz="1100" b="1" spc="36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8</a:t>
            </a:r>
            <a:r>
              <a:rPr sz="1100" b="1" spc="37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75" dirty="0">
                <a:solidFill>
                  <a:srgbClr val="FF91DE"/>
                </a:solidFill>
                <a:latin typeface="Calibri"/>
                <a:cs typeface="Calibri"/>
              </a:rPr>
              <a:t>chiffres</a:t>
            </a:r>
            <a:r>
              <a:rPr sz="1100" b="1" spc="37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FF91DE"/>
                </a:solidFill>
                <a:latin typeface="Calibri"/>
                <a:cs typeface="Calibri"/>
              </a:rPr>
              <a:t>qui</a:t>
            </a:r>
            <a:r>
              <a:rPr sz="1100" b="1" spc="37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FF91DE"/>
                </a:solidFill>
                <a:latin typeface="Calibri"/>
                <a:cs typeface="Calibri"/>
              </a:rPr>
              <a:t>se</a:t>
            </a:r>
            <a:r>
              <a:rPr sz="1100" b="1" spc="37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trouve</a:t>
            </a:r>
            <a:r>
              <a:rPr sz="1100" b="1" spc="37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FF91DE"/>
                </a:solidFill>
                <a:latin typeface="Calibri"/>
                <a:cs typeface="Calibri"/>
              </a:rPr>
              <a:t>sur </a:t>
            </a:r>
            <a:r>
              <a:rPr sz="1100" b="1" spc="114" dirty="0">
                <a:solidFill>
                  <a:srgbClr val="FF91DE"/>
                </a:solidFill>
                <a:latin typeface="Calibri"/>
                <a:cs typeface="Calibri"/>
              </a:rPr>
              <a:t>votre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35" dirty="0">
                <a:solidFill>
                  <a:srgbClr val="FF91DE"/>
                </a:solidFill>
                <a:latin typeface="Calibri"/>
                <a:cs typeface="Calibri"/>
              </a:rPr>
              <a:t>carte</a:t>
            </a:r>
            <a:r>
              <a:rPr sz="1100" b="1" spc="39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39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FF91DE"/>
                </a:solidFill>
                <a:latin typeface="Calibri"/>
                <a:cs typeface="Calibri"/>
              </a:rPr>
              <a:t>tiers-</a:t>
            </a:r>
            <a:r>
              <a:rPr sz="1100" b="1" spc="150" dirty="0">
                <a:solidFill>
                  <a:srgbClr val="FF91DE"/>
                </a:solidFill>
                <a:latin typeface="Calibri"/>
                <a:cs typeface="Calibri"/>
              </a:rPr>
              <a:t>payant </a:t>
            </a: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(dans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65" dirty="0">
                <a:solidFill>
                  <a:srgbClr val="FF91DE"/>
                </a:solidFill>
                <a:latin typeface="Calibri"/>
                <a:cs typeface="Calibri"/>
              </a:rPr>
              <a:t>l’encart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en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91DE"/>
                </a:solidFill>
                <a:latin typeface="Calibri"/>
                <a:cs typeface="Calibri"/>
              </a:rPr>
              <a:t>haut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" dirty="0">
                <a:solidFill>
                  <a:srgbClr val="FF91DE"/>
                </a:solidFill>
                <a:latin typeface="Calibri"/>
                <a:cs typeface="Calibri"/>
              </a:rPr>
              <a:t>à</a:t>
            </a:r>
            <a:r>
              <a:rPr sz="1100" b="1" spc="160" dirty="0">
                <a:solidFill>
                  <a:srgbClr val="FF91DE"/>
                </a:solidFill>
                <a:latin typeface="Calibri"/>
                <a:cs typeface="Calibri"/>
              </a:rPr>
              <a:t> droite)</a:t>
            </a:r>
            <a:r>
              <a:rPr sz="1100" b="1" spc="36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ou</a:t>
            </a:r>
            <a:r>
              <a:rPr sz="1100" b="1" spc="36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30" dirty="0">
                <a:solidFill>
                  <a:srgbClr val="FF91DE"/>
                </a:solidFill>
                <a:latin typeface="Calibri"/>
                <a:cs typeface="Calibri"/>
              </a:rPr>
              <a:t>sur</a:t>
            </a:r>
            <a:r>
              <a:rPr sz="1100" b="1" spc="36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FF91DE"/>
                </a:solidFill>
                <a:latin typeface="Calibri"/>
                <a:cs typeface="Calibri"/>
              </a:rPr>
              <a:t>votre</a:t>
            </a:r>
            <a:r>
              <a:rPr sz="1100" b="1" spc="36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85" dirty="0">
                <a:solidFill>
                  <a:srgbClr val="FF91DE"/>
                </a:solidFill>
                <a:latin typeface="Calibri"/>
                <a:cs typeface="Calibri"/>
              </a:rPr>
              <a:t>certificat </a:t>
            </a: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d’adhésion</a:t>
            </a:r>
            <a:r>
              <a:rPr sz="1100" b="1" spc="36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(pour</a:t>
            </a:r>
            <a:r>
              <a:rPr sz="1100" b="1" spc="37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80" dirty="0">
                <a:solidFill>
                  <a:srgbClr val="FF91DE"/>
                </a:solidFill>
                <a:latin typeface="Calibri"/>
                <a:cs typeface="Calibri"/>
              </a:rPr>
              <a:t>les</a:t>
            </a:r>
            <a:r>
              <a:rPr sz="1100" b="1" spc="37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75" dirty="0">
                <a:solidFill>
                  <a:srgbClr val="FF91DE"/>
                </a:solidFill>
                <a:latin typeface="Calibri"/>
                <a:cs typeface="Calibri"/>
              </a:rPr>
              <a:t>clients</a:t>
            </a:r>
            <a:r>
              <a:rPr sz="1100" b="1" spc="36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FF91DE"/>
                </a:solidFill>
                <a:latin typeface="Calibri"/>
                <a:cs typeface="Calibri"/>
              </a:rPr>
              <a:t>en </a:t>
            </a:r>
            <a:r>
              <a:rPr sz="1100" b="1" spc="130" dirty="0">
                <a:solidFill>
                  <a:srgbClr val="FF91DE"/>
                </a:solidFill>
                <a:latin typeface="Calibri"/>
                <a:cs typeface="Calibri"/>
              </a:rPr>
              <a:t>disposant).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7064" y="2821485"/>
            <a:ext cx="5969000" cy="2506345"/>
            <a:chOff x="707064" y="2821485"/>
            <a:chExt cx="5969000" cy="250634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064" y="2901924"/>
              <a:ext cx="5893870" cy="24254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59268" y="2821485"/>
              <a:ext cx="2216785" cy="2212975"/>
            </a:xfrm>
            <a:custGeom>
              <a:avLst/>
              <a:gdLst/>
              <a:ahLst/>
              <a:cxnLst/>
              <a:rect l="l" t="t" r="r" b="b"/>
              <a:pathLst>
                <a:path w="2216784" h="2212975">
                  <a:moveTo>
                    <a:pt x="1721177" y="1561109"/>
                  </a:moveTo>
                  <a:lnTo>
                    <a:pt x="1401965" y="1561109"/>
                  </a:lnTo>
                  <a:lnTo>
                    <a:pt x="2053691" y="2212835"/>
                  </a:lnTo>
                  <a:lnTo>
                    <a:pt x="2216619" y="2053691"/>
                  </a:lnTo>
                  <a:lnTo>
                    <a:pt x="1721177" y="1561109"/>
                  </a:lnTo>
                  <a:close/>
                </a:path>
                <a:path w="2216784" h="2212975">
                  <a:moveTo>
                    <a:pt x="871486" y="0"/>
                  </a:moveTo>
                  <a:lnTo>
                    <a:pt x="823679" y="1289"/>
                  </a:lnTo>
                  <a:lnTo>
                    <a:pt x="776544" y="5114"/>
                  </a:lnTo>
                  <a:lnTo>
                    <a:pt x="730149" y="11408"/>
                  </a:lnTo>
                  <a:lnTo>
                    <a:pt x="684560" y="20104"/>
                  </a:lnTo>
                  <a:lnTo>
                    <a:pt x="639843" y="31136"/>
                  </a:lnTo>
                  <a:lnTo>
                    <a:pt x="596065" y="44437"/>
                  </a:lnTo>
                  <a:lnTo>
                    <a:pt x="553292" y="59941"/>
                  </a:lnTo>
                  <a:lnTo>
                    <a:pt x="511591" y="77581"/>
                  </a:lnTo>
                  <a:lnTo>
                    <a:pt x="471029" y="97291"/>
                  </a:lnTo>
                  <a:lnTo>
                    <a:pt x="431672" y="119004"/>
                  </a:lnTo>
                  <a:lnTo>
                    <a:pt x="393586" y="142653"/>
                  </a:lnTo>
                  <a:lnTo>
                    <a:pt x="356838" y="168173"/>
                  </a:lnTo>
                  <a:lnTo>
                    <a:pt x="321494" y="195496"/>
                  </a:lnTo>
                  <a:lnTo>
                    <a:pt x="287622" y="224556"/>
                  </a:lnTo>
                  <a:lnTo>
                    <a:pt x="255287" y="255287"/>
                  </a:lnTo>
                  <a:lnTo>
                    <a:pt x="224556" y="287622"/>
                  </a:lnTo>
                  <a:lnTo>
                    <a:pt x="195496" y="321494"/>
                  </a:lnTo>
                  <a:lnTo>
                    <a:pt x="168173" y="356838"/>
                  </a:lnTo>
                  <a:lnTo>
                    <a:pt x="142653" y="393586"/>
                  </a:lnTo>
                  <a:lnTo>
                    <a:pt x="119004" y="431672"/>
                  </a:lnTo>
                  <a:lnTo>
                    <a:pt x="97291" y="471029"/>
                  </a:lnTo>
                  <a:lnTo>
                    <a:pt x="77581" y="511591"/>
                  </a:lnTo>
                  <a:lnTo>
                    <a:pt x="59941" y="553292"/>
                  </a:lnTo>
                  <a:lnTo>
                    <a:pt x="44437" y="596065"/>
                  </a:lnTo>
                  <a:lnTo>
                    <a:pt x="31136" y="639843"/>
                  </a:lnTo>
                  <a:lnTo>
                    <a:pt x="20104" y="684560"/>
                  </a:lnTo>
                  <a:lnTo>
                    <a:pt x="11408" y="730149"/>
                  </a:lnTo>
                  <a:lnTo>
                    <a:pt x="5114" y="776544"/>
                  </a:lnTo>
                  <a:lnTo>
                    <a:pt x="1357" y="822845"/>
                  </a:lnTo>
                  <a:lnTo>
                    <a:pt x="0" y="871486"/>
                  </a:lnTo>
                  <a:lnTo>
                    <a:pt x="1289" y="919294"/>
                  </a:lnTo>
                  <a:lnTo>
                    <a:pt x="5114" y="966428"/>
                  </a:lnTo>
                  <a:lnTo>
                    <a:pt x="11408" y="1012824"/>
                  </a:lnTo>
                  <a:lnTo>
                    <a:pt x="20104" y="1058413"/>
                  </a:lnTo>
                  <a:lnTo>
                    <a:pt x="31136" y="1103130"/>
                  </a:lnTo>
                  <a:lnTo>
                    <a:pt x="44437" y="1146909"/>
                  </a:lnTo>
                  <a:lnTo>
                    <a:pt x="59941" y="1189682"/>
                  </a:lnTo>
                  <a:lnTo>
                    <a:pt x="77581" y="1231383"/>
                  </a:lnTo>
                  <a:lnTo>
                    <a:pt x="97291" y="1271946"/>
                  </a:lnTo>
                  <a:lnTo>
                    <a:pt x="119004" y="1311304"/>
                  </a:lnTo>
                  <a:lnTo>
                    <a:pt x="142653" y="1349391"/>
                  </a:lnTo>
                  <a:lnTo>
                    <a:pt x="168173" y="1386139"/>
                  </a:lnTo>
                  <a:lnTo>
                    <a:pt x="195496" y="1421483"/>
                  </a:lnTo>
                  <a:lnTo>
                    <a:pt x="224556" y="1455356"/>
                  </a:lnTo>
                  <a:lnTo>
                    <a:pt x="255287" y="1487692"/>
                  </a:lnTo>
                  <a:lnTo>
                    <a:pt x="287622" y="1518423"/>
                  </a:lnTo>
                  <a:lnTo>
                    <a:pt x="321494" y="1547484"/>
                  </a:lnTo>
                  <a:lnTo>
                    <a:pt x="356838" y="1574808"/>
                  </a:lnTo>
                  <a:lnTo>
                    <a:pt x="393586" y="1600328"/>
                  </a:lnTo>
                  <a:lnTo>
                    <a:pt x="431672" y="1623978"/>
                  </a:lnTo>
                  <a:lnTo>
                    <a:pt x="471029" y="1645691"/>
                  </a:lnTo>
                  <a:lnTo>
                    <a:pt x="511591" y="1665402"/>
                  </a:lnTo>
                  <a:lnTo>
                    <a:pt x="553292" y="1683042"/>
                  </a:lnTo>
                  <a:lnTo>
                    <a:pt x="596065" y="1698546"/>
                  </a:lnTo>
                  <a:lnTo>
                    <a:pt x="639843" y="1711848"/>
                  </a:lnTo>
                  <a:lnTo>
                    <a:pt x="684560" y="1722880"/>
                  </a:lnTo>
                  <a:lnTo>
                    <a:pt x="730149" y="1731576"/>
                  </a:lnTo>
                  <a:lnTo>
                    <a:pt x="776544" y="1737871"/>
                  </a:lnTo>
                  <a:lnTo>
                    <a:pt x="823679" y="1741696"/>
                  </a:lnTo>
                  <a:lnTo>
                    <a:pt x="871486" y="1742986"/>
                  </a:lnTo>
                  <a:lnTo>
                    <a:pt x="925776" y="1741312"/>
                  </a:lnTo>
                  <a:lnTo>
                    <a:pt x="979057" y="1736359"/>
                  </a:lnTo>
                  <a:lnTo>
                    <a:pt x="1031262" y="1728229"/>
                  </a:lnTo>
                  <a:lnTo>
                    <a:pt x="1082323" y="1717024"/>
                  </a:lnTo>
                  <a:lnTo>
                    <a:pt x="1132171" y="1702847"/>
                  </a:lnTo>
                  <a:lnTo>
                    <a:pt x="1180738" y="1685801"/>
                  </a:lnTo>
                  <a:lnTo>
                    <a:pt x="1227955" y="1665987"/>
                  </a:lnTo>
                  <a:lnTo>
                    <a:pt x="1273755" y="1643509"/>
                  </a:lnTo>
                  <a:lnTo>
                    <a:pt x="1318069" y="1618468"/>
                  </a:lnTo>
                  <a:lnTo>
                    <a:pt x="1360828" y="1590967"/>
                  </a:lnTo>
                  <a:lnTo>
                    <a:pt x="1401965" y="1561109"/>
                  </a:lnTo>
                  <a:lnTo>
                    <a:pt x="1721177" y="1561109"/>
                  </a:lnTo>
                  <a:lnTo>
                    <a:pt x="1683060" y="1523212"/>
                  </a:lnTo>
                  <a:lnTo>
                    <a:pt x="871486" y="1523212"/>
                  </a:lnTo>
                  <a:lnTo>
                    <a:pt x="822845" y="1521425"/>
                  </a:lnTo>
                  <a:lnTo>
                    <a:pt x="775175" y="1516146"/>
                  </a:lnTo>
                  <a:lnTo>
                    <a:pt x="728602" y="1507503"/>
                  </a:lnTo>
                  <a:lnTo>
                    <a:pt x="683253" y="1495621"/>
                  </a:lnTo>
                  <a:lnTo>
                    <a:pt x="639252" y="1480626"/>
                  </a:lnTo>
                  <a:lnTo>
                    <a:pt x="596727" y="1462644"/>
                  </a:lnTo>
                  <a:lnTo>
                    <a:pt x="555803" y="1441801"/>
                  </a:lnTo>
                  <a:lnTo>
                    <a:pt x="516607" y="1418223"/>
                  </a:lnTo>
                  <a:lnTo>
                    <a:pt x="479263" y="1392035"/>
                  </a:lnTo>
                  <a:lnTo>
                    <a:pt x="443899" y="1363365"/>
                  </a:lnTo>
                  <a:lnTo>
                    <a:pt x="410640" y="1332337"/>
                  </a:lnTo>
                  <a:lnTo>
                    <a:pt x="379612" y="1299079"/>
                  </a:lnTo>
                  <a:lnTo>
                    <a:pt x="350941" y="1263715"/>
                  </a:lnTo>
                  <a:lnTo>
                    <a:pt x="324753" y="1226371"/>
                  </a:lnTo>
                  <a:lnTo>
                    <a:pt x="301174" y="1187175"/>
                  </a:lnTo>
                  <a:lnTo>
                    <a:pt x="280330" y="1146251"/>
                  </a:lnTo>
                  <a:lnTo>
                    <a:pt x="262348" y="1103725"/>
                  </a:lnTo>
                  <a:lnTo>
                    <a:pt x="247352" y="1059724"/>
                  </a:lnTo>
                  <a:lnTo>
                    <a:pt x="235470" y="1014374"/>
                  </a:lnTo>
                  <a:lnTo>
                    <a:pt x="226826" y="967800"/>
                  </a:lnTo>
                  <a:lnTo>
                    <a:pt x="221548" y="920129"/>
                  </a:lnTo>
                  <a:lnTo>
                    <a:pt x="219760" y="871486"/>
                  </a:lnTo>
                  <a:lnTo>
                    <a:pt x="221517" y="823679"/>
                  </a:lnTo>
                  <a:lnTo>
                    <a:pt x="226826" y="775175"/>
                  </a:lnTo>
                  <a:lnTo>
                    <a:pt x="235470" y="728602"/>
                  </a:lnTo>
                  <a:lnTo>
                    <a:pt x="247352" y="683253"/>
                  </a:lnTo>
                  <a:lnTo>
                    <a:pt x="262348" y="639252"/>
                  </a:lnTo>
                  <a:lnTo>
                    <a:pt x="280330" y="596727"/>
                  </a:lnTo>
                  <a:lnTo>
                    <a:pt x="301174" y="555803"/>
                  </a:lnTo>
                  <a:lnTo>
                    <a:pt x="324753" y="516607"/>
                  </a:lnTo>
                  <a:lnTo>
                    <a:pt x="350941" y="479263"/>
                  </a:lnTo>
                  <a:lnTo>
                    <a:pt x="379612" y="443899"/>
                  </a:lnTo>
                  <a:lnTo>
                    <a:pt x="410640" y="410640"/>
                  </a:lnTo>
                  <a:lnTo>
                    <a:pt x="443899" y="379612"/>
                  </a:lnTo>
                  <a:lnTo>
                    <a:pt x="479263" y="350941"/>
                  </a:lnTo>
                  <a:lnTo>
                    <a:pt x="516607" y="324753"/>
                  </a:lnTo>
                  <a:lnTo>
                    <a:pt x="555803" y="301174"/>
                  </a:lnTo>
                  <a:lnTo>
                    <a:pt x="596727" y="280330"/>
                  </a:lnTo>
                  <a:lnTo>
                    <a:pt x="639252" y="262348"/>
                  </a:lnTo>
                  <a:lnTo>
                    <a:pt x="683253" y="247352"/>
                  </a:lnTo>
                  <a:lnTo>
                    <a:pt x="728602" y="235470"/>
                  </a:lnTo>
                  <a:lnTo>
                    <a:pt x="775175" y="226826"/>
                  </a:lnTo>
                  <a:lnTo>
                    <a:pt x="822845" y="221548"/>
                  </a:lnTo>
                  <a:lnTo>
                    <a:pt x="871486" y="219760"/>
                  </a:lnTo>
                  <a:lnTo>
                    <a:pt x="1449766" y="219760"/>
                  </a:lnTo>
                  <a:lnTo>
                    <a:pt x="1421483" y="195496"/>
                  </a:lnTo>
                  <a:lnTo>
                    <a:pt x="1386139" y="168173"/>
                  </a:lnTo>
                  <a:lnTo>
                    <a:pt x="1349391" y="142653"/>
                  </a:lnTo>
                  <a:lnTo>
                    <a:pt x="1311304" y="119004"/>
                  </a:lnTo>
                  <a:lnTo>
                    <a:pt x="1271946" y="97291"/>
                  </a:lnTo>
                  <a:lnTo>
                    <a:pt x="1231383" y="77581"/>
                  </a:lnTo>
                  <a:lnTo>
                    <a:pt x="1189682" y="59941"/>
                  </a:lnTo>
                  <a:lnTo>
                    <a:pt x="1146909" y="44437"/>
                  </a:lnTo>
                  <a:lnTo>
                    <a:pt x="1103130" y="31136"/>
                  </a:lnTo>
                  <a:lnTo>
                    <a:pt x="1058413" y="20104"/>
                  </a:lnTo>
                  <a:lnTo>
                    <a:pt x="1012824" y="11408"/>
                  </a:lnTo>
                  <a:lnTo>
                    <a:pt x="966428" y="5114"/>
                  </a:lnTo>
                  <a:lnTo>
                    <a:pt x="919294" y="1289"/>
                  </a:lnTo>
                  <a:lnTo>
                    <a:pt x="871486" y="0"/>
                  </a:lnTo>
                  <a:close/>
                </a:path>
                <a:path w="2216784" h="2212975">
                  <a:moveTo>
                    <a:pt x="1449766" y="219760"/>
                  </a:moveTo>
                  <a:lnTo>
                    <a:pt x="871486" y="219760"/>
                  </a:lnTo>
                  <a:lnTo>
                    <a:pt x="920129" y="221548"/>
                  </a:lnTo>
                  <a:lnTo>
                    <a:pt x="967800" y="226826"/>
                  </a:lnTo>
                  <a:lnTo>
                    <a:pt x="1014374" y="235470"/>
                  </a:lnTo>
                  <a:lnTo>
                    <a:pt x="1059724" y="247352"/>
                  </a:lnTo>
                  <a:lnTo>
                    <a:pt x="1103725" y="262348"/>
                  </a:lnTo>
                  <a:lnTo>
                    <a:pt x="1146251" y="280330"/>
                  </a:lnTo>
                  <a:lnTo>
                    <a:pt x="1187175" y="301174"/>
                  </a:lnTo>
                  <a:lnTo>
                    <a:pt x="1226371" y="324753"/>
                  </a:lnTo>
                  <a:lnTo>
                    <a:pt x="1263715" y="350941"/>
                  </a:lnTo>
                  <a:lnTo>
                    <a:pt x="1299079" y="379612"/>
                  </a:lnTo>
                  <a:lnTo>
                    <a:pt x="1332337" y="410640"/>
                  </a:lnTo>
                  <a:lnTo>
                    <a:pt x="1363365" y="443899"/>
                  </a:lnTo>
                  <a:lnTo>
                    <a:pt x="1392035" y="479263"/>
                  </a:lnTo>
                  <a:lnTo>
                    <a:pt x="1418223" y="516607"/>
                  </a:lnTo>
                  <a:lnTo>
                    <a:pt x="1441801" y="555803"/>
                  </a:lnTo>
                  <a:lnTo>
                    <a:pt x="1462644" y="596727"/>
                  </a:lnTo>
                  <a:lnTo>
                    <a:pt x="1480626" y="639252"/>
                  </a:lnTo>
                  <a:lnTo>
                    <a:pt x="1495621" y="683253"/>
                  </a:lnTo>
                  <a:lnTo>
                    <a:pt x="1507503" y="728602"/>
                  </a:lnTo>
                  <a:lnTo>
                    <a:pt x="1516146" y="775175"/>
                  </a:lnTo>
                  <a:lnTo>
                    <a:pt x="1521425" y="822845"/>
                  </a:lnTo>
                  <a:lnTo>
                    <a:pt x="1523212" y="871486"/>
                  </a:lnTo>
                  <a:lnTo>
                    <a:pt x="1521455" y="919294"/>
                  </a:lnTo>
                  <a:lnTo>
                    <a:pt x="1516146" y="967800"/>
                  </a:lnTo>
                  <a:lnTo>
                    <a:pt x="1507503" y="1014374"/>
                  </a:lnTo>
                  <a:lnTo>
                    <a:pt x="1495621" y="1059724"/>
                  </a:lnTo>
                  <a:lnTo>
                    <a:pt x="1480626" y="1103725"/>
                  </a:lnTo>
                  <a:lnTo>
                    <a:pt x="1462644" y="1146251"/>
                  </a:lnTo>
                  <a:lnTo>
                    <a:pt x="1441801" y="1187175"/>
                  </a:lnTo>
                  <a:lnTo>
                    <a:pt x="1418223" y="1226371"/>
                  </a:lnTo>
                  <a:lnTo>
                    <a:pt x="1392035" y="1263715"/>
                  </a:lnTo>
                  <a:lnTo>
                    <a:pt x="1363365" y="1299079"/>
                  </a:lnTo>
                  <a:lnTo>
                    <a:pt x="1332337" y="1332337"/>
                  </a:lnTo>
                  <a:lnTo>
                    <a:pt x="1299079" y="1363365"/>
                  </a:lnTo>
                  <a:lnTo>
                    <a:pt x="1263715" y="1392035"/>
                  </a:lnTo>
                  <a:lnTo>
                    <a:pt x="1226371" y="1418223"/>
                  </a:lnTo>
                  <a:lnTo>
                    <a:pt x="1187175" y="1441801"/>
                  </a:lnTo>
                  <a:lnTo>
                    <a:pt x="1146251" y="1462644"/>
                  </a:lnTo>
                  <a:lnTo>
                    <a:pt x="1103725" y="1480626"/>
                  </a:lnTo>
                  <a:lnTo>
                    <a:pt x="1059724" y="1495621"/>
                  </a:lnTo>
                  <a:lnTo>
                    <a:pt x="1014374" y="1507503"/>
                  </a:lnTo>
                  <a:lnTo>
                    <a:pt x="967800" y="1516146"/>
                  </a:lnTo>
                  <a:lnTo>
                    <a:pt x="920129" y="1521425"/>
                  </a:lnTo>
                  <a:lnTo>
                    <a:pt x="871486" y="1523212"/>
                  </a:lnTo>
                  <a:lnTo>
                    <a:pt x="1683060" y="1523212"/>
                  </a:lnTo>
                  <a:lnTo>
                    <a:pt x="1561109" y="1401965"/>
                  </a:lnTo>
                  <a:lnTo>
                    <a:pt x="1590964" y="1360828"/>
                  </a:lnTo>
                  <a:lnTo>
                    <a:pt x="1618463" y="1318069"/>
                  </a:lnTo>
                  <a:lnTo>
                    <a:pt x="1643503" y="1273755"/>
                  </a:lnTo>
                  <a:lnTo>
                    <a:pt x="1665982" y="1227955"/>
                  </a:lnTo>
                  <a:lnTo>
                    <a:pt x="1685796" y="1180738"/>
                  </a:lnTo>
                  <a:lnTo>
                    <a:pt x="1702843" y="1132171"/>
                  </a:lnTo>
                  <a:lnTo>
                    <a:pt x="1717021" y="1082323"/>
                  </a:lnTo>
                  <a:lnTo>
                    <a:pt x="1728226" y="1031262"/>
                  </a:lnTo>
                  <a:lnTo>
                    <a:pt x="1736358" y="979057"/>
                  </a:lnTo>
                  <a:lnTo>
                    <a:pt x="1741311" y="925776"/>
                  </a:lnTo>
                  <a:lnTo>
                    <a:pt x="1742986" y="871486"/>
                  </a:lnTo>
                  <a:lnTo>
                    <a:pt x="1741696" y="823679"/>
                  </a:lnTo>
                  <a:lnTo>
                    <a:pt x="1737871" y="776544"/>
                  </a:lnTo>
                  <a:lnTo>
                    <a:pt x="1731576" y="730149"/>
                  </a:lnTo>
                  <a:lnTo>
                    <a:pt x="1722880" y="684560"/>
                  </a:lnTo>
                  <a:lnTo>
                    <a:pt x="1711848" y="639843"/>
                  </a:lnTo>
                  <a:lnTo>
                    <a:pt x="1698546" y="596065"/>
                  </a:lnTo>
                  <a:lnTo>
                    <a:pt x="1683042" y="553292"/>
                  </a:lnTo>
                  <a:lnTo>
                    <a:pt x="1665402" y="511591"/>
                  </a:lnTo>
                  <a:lnTo>
                    <a:pt x="1645691" y="471029"/>
                  </a:lnTo>
                  <a:lnTo>
                    <a:pt x="1623978" y="431672"/>
                  </a:lnTo>
                  <a:lnTo>
                    <a:pt x="1600328" y="393586"/>
                  </a:lnTo>
                  <a:lnTo>
                    <a:pt x="1574808" y="356838"/>
                  </a:lnTo>
                  <a:lnTo>
                    <a:pt x="1547484" y="321494"/>
                  </a:lnTo>
                  <a:lnTo>
                    <a:pt x="1518423" y="287622"/>
                  </a:lnTo>
                  <a:lnTo>
                    <a:pt x="1487692" y="255287"/>
                  </a:lnTo>
                  <a:lnTo>
                    <a:pt x="1455356" y="224556"/>
                  </a:lnTo>
                  <a:lnTo>
                    <a:pt x="1449766" y="219760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3" name="object 13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6" name="object 16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70" dirty="0"/>
              <a:t>Accéder</a:t>
            </a:r>
            <a:r>
              <a:rPr spc="-409" dirty="0"/>
              <a:t> </a:t>
            </a:r>
            <a:r>
              <a:rPr spc="-270" dirty="0"/>
              <a:t>au</a:t>
            </a:r>
            <a:r>
              <a:rPr spc="-395" dirty="0"/>
              <a:t> </a:t>
            </a:r>
            <a:r>
              <a:rPr spc="-110" dirty="0"/>
              <a:t>parcours </a:t>
            </a:r>
            <a:r>
              <a:rPr spc="-80" dirty="0"/>
              <a:t>d’inscription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300" y="1726345"/>
            <a:ext cx="3901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90" dirty="0">
                <a:solidFill>
                  <a:srgbClr val="381A0A"/>
                </a:solidFill>
                <a:latin typeface="Calibri"/>
                <a:cs typeface="Calibri"/>
              </a:rPr>
              <a:t>Rendez-</a:t>
            </a:r>
            <a:r>
              <a:rPr sz="1600" b="1" spc="105" dirty="0">
                <a:solidFill>
                  <a:srgbClr val="381A0A"/>
                </a:solidFill>
                <a:latin typeface="Calibri"/>
                <a:cs typeface="Calibri"/>
              </a:rPr>
              <a:t>vous</a:t>
            </a:r>
            <a:r>
              <a:rPr sz="1600" b="1" spc="6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85" dirty="0">
                <a:solidFill>
                  <a:srgbClr val="381A0A"/>
                </a:solidFill>
                <a:latin typeface="Calibri"/>
                <a:cs typeface="Calibri"/>
              </a:rPr>
              <a:t>sur</a:t>
            </a:r>
            <a:r>
              <a:rPr sz="16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60" dirty="0">
                <a:solidFill>
                  <a:srgbClr val="381A0A"/>
                </a:solidFill>
                <a:latin typeface="Calibri"/>
                <a:cs typeface="Calibri"/>
              </a:rPr>
              <a:t>le </a:t>
            </a:r>
            <a:r>
              <a:rPr sz="1600" b="1" spc="85" dirty="0">
                <a:solidFill>
                  <a:srgbClr val="381A0A"/>
                </a:solidFill>
                <a:latin typeface="Calibri"/>
                <a:cs typeface="Calibri"/>
              </a:rPr>
              <a:t>site</a:t>
            </a:r>
            <a:r>
              <a:rPr sz="1600" b="1" spc="6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40" dirty="0">
                <a:solidFill>
                  <a:srgbClr val="0052FF"/>
                </a:solidFill>
                <a:latin typeface="Calibri"/>
                <a:cs typeface="Calibri"/>
              </a:rPr>
              <a:t>ag2rlamondiale.fr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2061184"/>
            <a:ext cx="210185" cy="210185"/>
          </a:xfrm>
          <a:custGeom>
            <a:avLst/>
            <a:gdLst/>
            <a:ahLst/>
            <a:cxnLst/>
            <a:rect l="l" t="t" r="r" b="b"/>
            <a:pathLst>
              <a:path w="210184" h="210185">
                <a:moveTo>
                  <a:pt x="209956" y="0"/>
                </a:moveTo>
                <a:lnTo>
                  <a:pt x="0" y="0"/>
                </a:lnTo>
                <a:lnTo>
                  <a:pt x="0" y="209956"/>
                </a:lnTo>
                <a:lnTo>
                  <a:pt x="209956" y="209956"/>
                </a:lnTo>
                <a:lnTo>
                  <a:pt x="209956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994" y="2334285"/>
            <a:ext cx="210185" cy="210185"/>
          </a:xfrm>
          <a:custGeom>
            <a:avLst/>
            <a:gdLst/>
            <a:ahLst/>
            <a:cxnLst/>
            <a:rect l="l" t="t" r="r" b="b"/>
            <a:pathLst>
              <a:path w="210184" h="210185">
                <a:moveTo>
                  <a:pt x="209956" y="0"/>
                </a:moveTo>
                <a:lnTo>
                  <a:pt x="0" y="0"/>
                </a:lnTo>
                <a:lnTo>
                  <a:pt x="0" y="209956"/>
                </a:lnTo>
                <a:lnTo>
                  <a:pt x="209956" y="209956"/>
                </a:lnTo>
                <a:lnTo>
                  <a:pt x="209956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994" y="2607386"/>
            <a:ext cx="210185" cy="210185"/>
          </a:xfrm>
          <a:custGeom>
            <a:avLst/>
            <a:gdLst/>
            <a:ahLst/>
            <a:cxnLst/>
            <a:rect l="l" t="t" r="r" b="b"/>
            <a:pathLst>
              <a:path w="210184" h="210185">
                <a:moveTo>
                  <a:pt x="209956" y="0"/>
                </a:moveTo>
                <a:lnTo>
                  <a:pt x="0" y="0"/>
                </a:lnTo>
                <a:lnTo>
                  <a:pt x="0" y="209956"/>
                </a:lnTo>
                <a:lnTo>
                  <a:pt x="209956" y="209956"/>
                </a:lnTo>
                <a:lnTo>
                  <a:pt x="209956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9178" y="2062945"/>
            <a:ext cx="4180840" cy="739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490" indent="-224790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SzPct val="86363"/>
              <a:buFont typeface="Calibri"/>
              <a:buAutoNum type="arabicPlain"/>
              <a:tabLst>
                <a:tab pos="237490" algn="l"/>
              </a:tabLst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Cliquez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Espace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client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».</a:t>
            </a:r>
            <a:endParaRPr sz="1100">
              <a:latin typeface="Verdana"/>
              <a:cs typeface="Verdana"/>
            </a:endParaRPr>
          </a:p>
          <a:p>
            <a:pPr marL="237490" indent="-224790">
              <a:lnSpc>
                <a:spcPct val="100000"/>
              </a:lnSpc>
              <a:spcBef>
                <a:spcPts val="830"/>
              </a:spcBef>
              <a:buClr>
                <a:srgbClr val="FFFFFF"/>
              </a:buClr>
              <a:buSzPct val="86363"/>
              <a:buFont typeface="Calibri"/>
              <a:buAutoNum type="arabicPlain"/>
              <a:tabLst>
                <a:tab pos="237490" algn="l"/>
              </a:tabLst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Puis</a:t>
            </a:r>
            <a:r>
              <a:rPr sz="1100" spc="-10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1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S’inscrire</a:t>
            </a:r>
            <a:r>
              <a:rPr sz="1100" spc="-1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».</a:t>
            </a:r>
            <a:endParaRPr sz="1100">
              <a:latin typeface="Verdana"/>
              <a:cs typeface="Verdana"/>
            </a:endParaRPr>
          </a:p>
          <a:p>
            <a:pPr marL="237490" indent="-224790">
              <a:lnSpc>
                <a:spcPct val="100000"/>
              </a:lnSpc>
              <a:spcBef>
                <a:spcPts val="830"/>
              </a:spcBef>
              <a:buClr>
                <a:srgbClr val="FFFFFF"/>
              </a:buClr>
              <a:buSzPct val="86363"/>
              <a:buFont typeface="Calibri"/>
              <a:buAutoNum type="arabicPlain"/>
              <a:tabLst>
                <a:tab pos="237490" algn="l"/>
              </a:tabLst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Sélectionnez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profil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Particulier,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salarié,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0" dirty="0">
                <a:solidFill>
                  <a:srgbClr val="381A0A"/>
                </a:solidFill>
                <a:latin typeface="Verdana"/>
                <a:cs typeface="Verdana"/>
              </a:rPr>
              <a:t>TNS,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retraité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».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994" y="3769131"/>
            <a:ext cx="504190" cy="288290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634" y="4057132"/>
            <a:ext cx="107314" cy="50800"/>
          </a:xfrm>
          <a:custGeom>
            <a:avLst/>
            <a:gdLst/>
            <a:ahLst/>
            <a:cxnLst/>
            <a:rect l="l" t="t" r="r" b="b"/>
            <a:pathLst>
              <a:path w="107315" h="50800">
                <a:moveTo>
                  <a:pt x="106730" y="0"/>
                </a:moveTo>
                <a:lnTo>
                  <a:pt x="0" y="0"/>
                </a:lnTo>
                <a:lnTo>
                  <a:pt x="53365" y="50190"/>
                </a:lnTo>
                <a:lnTo>
                  <a:pt x="106730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59994" y="4165130"/>
            <a:ext cx="4503420" cy="2125980"/>
            <a:chOff x="359994" y="4165130"/>
            <a:chExt cx="4503420" cy="212598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587" y="4233704"/>
              <a:ext cx="4499997" cy="19974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1581" y="4166717"/>
              <a:ext cx="4500245" cy="2122805"/>
            </a:xfrm>
            <a:custGeom>
              <a:avLst/>
              <a:gdLst/>
              <a:ahLst/>
              <a:cxnLst/>
              <a:rect l="l" t="t" r="r" b="b"/>
              <a:pathLst>
                <a:path w="4500245" h="2122804">
                  <a:moveTo>
                    <a:pt x="0" y="2122246"/>
                  </a:moveTo>
                  <a:lnTo>
                    <a:pt x="4500003" y="2122246"/>
                  </a:lnTo>
                  <a:lnTo>
                    <a:pt x="4500003" y="0"/>
                  </a:lnTo>
                  <a:lnTo>
                    <a:pt x="0" y="0"/>
                  </a:lnTo>
                  <a:lnTo>
                    <a:pt x="0" y="2122246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82719" y="4233049"/>
              <a:ext cx="523240" cy="172720"/>
            </a:xfrm>
            <a:custGeom>
              <a:avLst/>
              <a:gdLst/>
              <a:ahLst/>
              <a:cxnLst/>
              <a:rect l="l" t="t" r="r" b="b"/>
              <a:pathLst>
                <a:path w="523239" h="172720">
                  <a:moveTo>
                    <a:pt x="0" y="172465"/>
                  </a:moveTo>
                  <a:lnTo>
                    <a:pt x="523113" y="172465"/>
                  </a:lnTo>
                  <a:lnTo>
                    <a:pt x="523113" y="0"/>
                  </a:lnTo>
                  <a:lnTo>
                    <a:pt x="0" y="0"/>
                  </a:lnTo>
                  <a:lnTo>
                    <a:pt x="0" y="172465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435993" y="1800009"/>
            <a:ext cx="504190" cy="288290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34637" y="2088007"/>
            <a:ext cx="107314" cy="50800"/>
          </a:xfrm>
          <a:custGeom>
            <a:avLst/>
            <a:gdLst/>
            <a:ahLst/>
            <a:cxnLst/>
            <a:rect l="l" t="t" r="r" b="b"/>
            <a:pathLst>
              <a:path w="107314" h="50800">
                <a:moveTo>
                  <a:pt x="106730" y="0"/>
                </a:moveTo>
                <a:lnTo>
                  <a:pt x="0" y="0"/>
                </a:lnTo>
                <a:lnTo>
                  <a:pt x="53365" y="50190"/>
                </a:lnTo>
                <a:lnTo>
                  <a:pt x="106730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434406" y="2197328"/>
            <a:ext cx="4503420" cy="1811655"/>
            <a:chOff x="5434406" y="2197328"/>
            <a:chExt cx="4503420" cy="181165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6006" y="2198916"/>
              <a:ext cx="4499991" cy="18081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435993" y="2198916"/>
              <a:ext cx="4500245" cy="1808480"/>
            </a:xfrm>
            <a:custGeom>
              <a:avLst/>
              <a:gdLst/>
              <a:ahLst/>
              <a:cxnLst/>
              <a:rect l="l" t="t" r="r" b="b"/>
              <a:pathLst>
                <a:path w="4500245" h="1808479">
                  <a:moveTo>
                    <a:pt x="0" y="1808149"/>
                  </a:moveTo>
                  <a:lnTo>
                    <a:pt x="4500003" y="1808149"/>
                  </a:lnTo>
                  <a:lnTo>
                    <a:pt x="4500003" y="0"/>
                  </a:lnTo>
                  <a:lnTo>
                    <a:pt x="0" y="0"/>
                  </a:lnTo>
                  <a:lnTo>
                    <a:pt x="0" y="1808149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80323" y="3615410"/>
              <a:ext cx="1075055" cy="166370"/>
            </a:xfrm>
            <a:custGeom>
              <a:avLst/>
              <a:gdLst/>
              <a:ahLst/>
              <a:cxnLst/>
              <a:rect l="l" t="t" r="r" b="b"/>
              <a:pathLst>
                <a:path w="1075054" h="166370">
                  <a:moveTo>
                    <a:pt x="0" y="165874"/>
                  </a:moveTo>
                  <a:lnTo>
                    <a:pt x="1074623" y="165874"/>
                  </a:lnTo>
                  <a:lnTo>
                    <a:pt x="1074623" y="0"/>
                  </a:lnTo>
                  <a:lnTo>
                    <a:pt x="0" y="0"/>
                  </a:lnTo>
                  <a:lnTo>
                    <a:pt x="0" y="165874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435993" y="4320006"/>
            <a:ext cx="504190" cy="288290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300" b="1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634637" y="4608002"/>
            <a:ext cx="107314" cy="50800"/>
          </a:xfrm>
          <a:custGeom>
            <a:avLst/>
            <a:gdLst/>
            <a:ahLst/>
            <a:cxnLst/>
            <a:rect l="l" t="t" r="r" b="b"/>
            <a:pathLst>
              <a:path w="107314" h="50800">
                <a:moveTo>
                  <a:pt x="106730" y="0"/>
                </a:moveTo>
                <a:lnTo>
                  <a:pt x="0" y="0"/>
                </a:lnTo>
                <a:lnTo>
                  <a:pt x="53365" y="50190"/>
                </a:lnTo>
                <a:lnTo>
                  <a:pt x="106730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434406" y="4716005"/>
            <a:ext cx="4503420" cy="1574800"/>
            <a:chOff x="5434406" y="4716005"/>
            <a:chExt cx="4503420" cy="157480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006" y="4717592"/>
              <a:ext cx="4499991" cy="157137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435993" y="4717592"/>
              <a:ext cx="4500245" cy="1571625"/>
            </a:xfrm>
            <a:custGeom>
              <a:avLst/>
              <a:gdLst/>
              <a:ahLst/>
              <a:cxnLst/>
              <a:rect l="l" t="t" r="r" b="b"/>
              <a:pathLst>
                <a:path w="4500245" h="1571625">
                  <a:moveTo>
                    <a:pt x="0" y="1571371"/>
                  </a:moveTo>
                  <a:lnTo>
                    <a:pt x="4500003" y="1571371"/>
                  </a:lnTo>
                  <a:lnTo>
                    <a:pt x="4500003" y="0"/>
                  </a:lnTo>
                  <a:lnTo>
                    <a:pt x="0" y="0"/>
                  </a:lnTo>
                  <a:lnTo>
                    <a:pt x="0" y="1571371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21921" y="5742177"/>
              <a:ext cx="993775" cy="332105"/>
            </a:xfrm>
            <a:custGeom>
              <a:avLst/>
              <a:gdLst/>
              <a:ahLst/>
              <a:cxnLst/>
              <a:rect l="l" t="t" r="r" b="b"/>
              <a:pathLst>
                <a:path w="993775" h="332104">
                  <a:moveTo>
                    <a:pt x="0" y="331584"/>
                  </a:moveTo>
                  <a:lnTo>
                    <a:pt x="993266" y="331584"/>
                  </a:lnTo>
                  <a:lnTo>
                    <a:pt x="993266" y="0"/>
                  </a:lnTo>
                  <a:lnTo>
                    <a:pt x="0" y="0"/>
                  </a:lnTo>
                  <a:lnTo>
                    <a:pt x="0" y="331584"/>
                  </a:lnTo>
                  <a:close/>
                </a:path>
              </a:pathLst>
            </a:custGeom>
            <a:ln w="19049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27" name="object 27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30" name="object 30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170" dirty="0"/>
              <a:t>Compléter</a:t>
            </a:r>
            <a:r>
              <a:rPr spc="-370" dirty="0"/>
              <a:t> </a:t>
            </a:r>
            <a:r>
              <a:rPr spc="-150" dirty="0"/>
              <a:t>son</a:t>
            </a:r>
            <a:r>
              <a:rPr spc="-365" dirty="0"/>
              <a:t> </a:t>
            </a:r>
            <a:r>
              <a:rPr spc="-110" dirty="0"/>
              <a:t>parcours </a:t>
            </a:r>
            <a:r>
              <a:rPr spc="-80" dirty="0"/>
              <a:t>d’inscription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23299" y="2203422"/>
            <a:ext cx="2842260" cy="1850389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600" b="1" spc="60" dirty="0">
                <a:solidFill>
                  <a:srgbClr val="381A0A"/>
                </a:solidFill>
                <a:latin typeface="Calibri"/>
                <a:cs typeface="Calibri"/>
              </a:rPr>
              <a:t>Vos</a:t>
            </a:r>
            <a:r>
              <a:rPr sz="1600" b="1" spc="1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20" dirty="0">
                <a:solidFill>
                  <a:srgbClr val="381A0A"/>
                </a:solidFill>
                <a:latin typeface="Calibri"/>
                <a:cs typeface="Calibri"/>
              </a:rPr>
              <a:t>informations</a:t>
            </a:r>
            <a:r>
              <a:rPr sz="1600" b="1" spc="20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personnelles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Complétez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champs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endParaRPr sz="1100">
              <a:latin typeface="Verdana"/>
              <a:cs typeface="Verdana"/>
            </a:endParaRPr>
          </a:p>
          <a:p>
            <a:pPr marL="156210" indent="-143510">
              <a:lnSpc>
                <a:spcPct val="100000"/>
              </a:lnSpc>
              <a:spcBef>
                <a:spcPts val="550"/>
              </a:spcBef>
              <a:buChar char="–"/>
              <a:tabLst>
                <a:tab pos="156210" algn="l"/>
              </a:tabLst>
            </a:pP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civilité,</a:t>
            </a:r>
            <a:endParaRPr sz="1100">
              <a:latin typeface="Verdana"/>
              <a:cs typeface="Verdana"/>
            </a:endParaRPr>
          </a:p>
          <a:p>
            <a:pPr marL="156210" indent="-143510">
              <a:lnSpc>
                <a:spcPct val="100000"/>
              </a:lnSpc>
              <a:spcBef>
                <a:spcPts val="545"/>
              </a:spcBef>
              <a:buChar char="–"/>
              <a:tabLst>
                <a:tab pos="156210" algn="l"/>
              </a:tabLst>
            </a:pP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nom,</a:t>
            </a:r>
            <a:endParaRPr sz="1100">
              <a:latin typeface="Verdana"/>
              <a:cs typeface="Verdana"/>
            </a:endParaRPr>
          </a:p>
          <a:p>
            <a:pPr marL="156210" indent="-143510">
              <a:lnSpc>
                <a:spcPct val="100000"/>
              </a:lnSpc>
              <a:spcBef>
                <a:spcPts val="545"/>
              </a:spcBef>
              <a:buChar char="–"/>
              <a:tabLst>
                <a:tab pos="156210" algn="l"/>
              </a:tabLst>
            </a:pPr>
            <a:r>
              <a:rPr sz="1100" spc="-110" dirty="0">
                <a:solidFill>
                  <a:srgbClr val="381A0A"/>
                </a:solidFill>
                <a:latin typeface="Verdana"/>
                <a:cs typeface="Verdana"/>
              </a:rPr>
              <a:t>nom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naissance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(facultatif),</a:t>
            </a:r>
            <a:endParaRPr sz="1100">
              <a:latin typeface="Verdana"/>
              <a:cs typeface="Verdana"/>
            </a:endParaRPr>
          </a:p>
          <a:p>
            <a:pPr marL="156210" indent="-143510">
              <a:lnSpc>
                <a:spcPct val="100000"/>
              </a:lnSpc>
              <a:spcBef>
                <a:spcPts val="550"/>
              </a:spcBef>
              <a:buChar char="–"/>
              <a:tabLst>
                <a:tab pos="156210" algn="l"/>
              </a:tabLst>
            </a:pP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prénom,</a:t>
            </a:r>
            <a:endParaRPr sz="1100">
              <a:latin typeface="Verdana"/>
              <a:cs typeface="Verdana"/>
            </a:endParaRPr>
          </a:p>
          <a:p>
            <a:pPr marL="156210" indent="-143510">
              <a:lnSpc>
                <a:spcPct val="100000"/>
              </a:lnSpc>
              <a:spcBef>
                <a:spcPts val="545"/>
              </a:spcBef>
              <a:buChar char="–"/>
              <a:tabLst>
                <a:tab pos="156210" algn="l"/>
              </a:tabLst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date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naissance.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994" y="1800009"/>
            <a:ext cx="640715" cy="271145"/>
          </a:xfrm>
          <a:prstGeom prst="rect">
            <a:avLst/>
          </a:prstGeom>
          <a:solidFill>
            <a:srgbClr val="FF91DE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25" dirty="0">
                <a:solidFill>
                  <a:srgbClr val="381A0A"/>
                </a:solidFill>
                <a:latin typeface="Verdana"/>
                <a:cs typeface="Verdana"/>
              </a:rPr>
              <a:t>1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435993" y="4477245"/>
            <a:ext cx="4896485" cy="1792605"/>
            <a:chOff x="5435993" y="4477245"/>
            <a:chExt cx="4896485" cy="1792605"/>
          </a:xfrm>
        </p:grpSpPr>
        <p:sp>
          <p:nvSpPr>
            <p:cNvPr id="6" name="object 6"/>
            <p:cNvSpPr/>
            <p:nvPr/>
          </p:nvSpPr>
          <p:spPr>
            <a:xfrm>
              <a:off x="5435993" y="4477245"/>
              <a:ext cx="4896485" cy="1792605"/>
            </a:xfrm>
            <a:custGeom>
              <a:avLst/>
              <a:gdLst/>
              <a:ahLst/>
              <a:cxnLst/>
              <a:rect l="l" t="t" r="r" b="b"/>
              <a:pathLst>
                <a:path w="4896484" h="1792604">
                  <a:moveTo>
                    <a:pt x="4896002" y="0"/>
                  </a:moveTo>
                  <a:lnTo>
                    <a:pt x="0" y="0"/>
                  </a:lnTo>
                  <a:lnTo>
                    <a:pt x="0" y="1792097"/>
                  </a:lnTo>
                  <a:lnTo>
                    <a:pt x="4896002" y="1792097"/>
                  </a:lnTo>
                  <a:lnTo>
                    <a:pt x="4896002" y="0"/>
                  </a:lnTo>
                  <a:close/>
                </a:path>
              </a:pathLst>
            </a:custGeom>
            <a:solidFill>
              <a:srgbClr val="FF91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6003" y="5307990"/>
              <a:ext cx="4535995" cy="7797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16003" y="5307977"/>
              <a:ext cx="4536440" cy="779780"/>
            </a:xfrm>
            <a:custGeom>
              <a:avLst/>
              <a:gdLst/>
              <a:ahLst/>
              <a:cxnLst/>
              <a:rect l="l" t="t" r="r" b="b"/>
              <a:pathLst>
                <a:path w="4536440" h="779779">
                  <a:moveTo>
                    <a:pt x="0" y="779779"/>
                  </a:moveTo>
                  <a:lnTo>
                    <a:pt x="4535995" y="779779"/>
                  </a:lnTo>
                  <a:lnTo>
                    <a:pt x="4535995" y="0"/>
                  </a:lnTo>
                  <a:lnTo>
                    <a:pt x="0" y="0"/>
                  </a:lnTo>
                  <a:lnTo>
                    <a:pt x="0" y="779779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7024" y="5838012"/>
              <a:ext cx="1134745" cy="180975"/>
            </a:xfrm>
            <a:custGeom>
              <a:avLst/>
              <a:gdLst/>
              <a:ahLst/>
              <a:cxnLst/>
              <a:rect l="l" t="t" r="r" b="b"/>
              <a:pathLst>
                <a:path w="1134745" h="180975">
                  <a:moveTo>
                    <a:pt x="0" y="180352"/>
                  </a:moveTo>
                  <a:lnTo>
                    <a:pt x="1134351" y="180352"/>
                  </a:lnTo>
                  <a:lnTo>
                    <a:pt x="1134351" y="0"/>
                  </a:lnTo>
                  <a:lnTo>
                    <a:pt x="0" y="0"/>
                  </a:lnTo>
                  <a:lnTo>
                    <a:pt x="0" y="180352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435993" y="4477245"/>
            <a:ext cx="4896485" cy="179260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79705" marR="322580">
              <a:lnSpc>
                <a:spcPts val="1300"/>
              </a:lnSpc>
              <a:spcBef>
                <a:spcPts val="1145"/>
              </a:spcBef>
            </a:pP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Si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disposez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uniquement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d’un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contrat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retraite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complémentaire,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cette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serez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invité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aller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site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b="1" spc="75" dirty="0">
                <a:solidFill>
                  <a:srgbClr val="381A0A"/>
                </a:solidFill>
                <a:latin typeface="Calibri"/>
                <a:cs typeface="Calibri"/>
              </a:rPr>
              <a:t>AGIRC-</a:t>
            </a:r>
            <a:r>
              <a:rPr sz="1100" b="1" spc="65" dirty="0">
                <a:solidFill>
                  <a:srgbClr val="381A0A"/>
                </a:solidFill>
                <a:latin typeface="Calibri"/>
                <a:cs typeface="Calibri"/>
              </a:rPr>
              <a:t>ARRCO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pour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poursuivre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inscription.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8406" y="2410409"/>
            <a:ext cx="4897755" cy="3176905"/>
            <a:chOff x="358406" y="2410409"/>
            <a:chExt cx="4897755" cy="317690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2411996"/>
              <a:ext cx="4894414" cy="31734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9994" y="2411996"/>
              <a:ext cx="4894580" cy="3173730"/>
            </a:xfrm>
            <a:custGeom>
              <a:avLst/>
              <a:gdLst/>
              <a:ahLst/>
              <a:cxnLst/>
              <a:rect l="l" t="t" r="r" b="b"/>
              <a:pathLst>
                <a:path w="4894580" h="3173729">
                  <a:moveTo>
                    <a:pt x="0" y="3173450"/>
                  </a:moveTo>
                  <a:lnTo>
                    <a:pt x="4894414" y="3173450"/>
                  </a:lnTo>
                  <a:lnTo>
                    <a:pt x="4894414" y="0"/>
                  </a:lnTo>
                  <a:lnTo>
                    <a:pt x="0" y="0"/>
                  </a:lnTo>
                  <a:lnTo>
                    <a:pt x="0" y="3173450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781677" y="5308104"/>
            <a:ext cx="391160" cy="188595"/>
          </a:xfrm>
          <a:prstGeom prst="rect">
            <a:avLst/>
          </a:prstGeom>
          <a:solidFill>
            <a:srgbClr val="0052FF"/>
          </a:solidFill>
          <a:ln w="19050">
            <a:solidFill>
              <a:srgbClr val="F6261B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350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Suivant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6" name="object 16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9" name="object 19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170" dirty="0"/>
              <a:t>Compléter</a:t>
            </a:r>
            <a:r>
              <a:rPr spc="-370" dirty="0"/>
              <a:t> </a:t>
            </a:r>
            <a:r>
              <a:rPr spc="-150" dirty="0"/>
              <a:t>son</a:t>
            </a:r>
            <a:r>
              <a:rPr spc="-365" dirty="0"/>
              <a:t> </a:t>
            </a:r>
            <a:r>
              <a:rPr spc="-110" dirty="0"/>
              <a:t>parcours </a:t>
            </a:r>
            <a:r>
              <a:rPr spc="-80" dirty="0"/>
              <a:t>d’inscription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23299" y="2203422"/>
            <a:ext cx="3295015" cy="113919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600" b="1" spc="60" dirty="0">
                <a:solidFill>
                  <a:srgbClr val="381A0A"/>
                </a:solidFill>
                <a:latin typeface="Calibri"/>
                <a:cs typeface="Calibri"/>
              </a:rPr>
              <a:t>Vos</a:t>
            </a: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00" dirty="0">
                <a:solidFill>
                  <a:srgbClr val="381A0A"/>
                </a:solidFill>
                <a:latin typeface="Calibri"/>
                <a:cs typeface="Calibri"/>
              </a:rPr>
              <a:t>coordonnées</a:t>
            </a:r>
            <a:r>
              <a:rPr sz="1600" b="1" spc="7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personnelles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Complétez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champs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endParaRPr sz="1100">
              <a:latin typeface="Verdana"/>
              <a:cs typeface="Verdana"/>
            </a:endParaRPr>
          </a:p>
          <a:p>
            <a:pPr marL="156210" indent="-143510">
              <a:lnSpc>
                <a:spcPct val="100000"/>
              </a:lnSpc>
              <a:spcBef>
                <a:spcPts val="550"/>
              </a:spcBef>
              <a:buChar char="–"/>
              <a:tabLst>
                <a:tab pos="156210" algn="l"/>
              </a:tabLst>
            </a:pP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(une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adresse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personnelle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est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préférable),</a:t>
            </a:r>
            <a:endParaRPr sz="1100">
              <a:latin typeface="Verdana"/>
              <a:cs typeface="Verdana"/>
            </a:endParaRPr>
          </a:p>
          <a:p>
            <a:pPr marL="156210" indent="-143510">
              <a:lnSpc>
                <a:spcPct val="100000"/>
              </a:lnSpc>
              <a:spcBef>
                <a:spcPts val="545"/>
              </a:spcBef>
              <a:buChar char="–"/>
              <a:tabLst>
                <a:tab pos="156210" algn="l"/>
              </a:tabLst>
            </a:pP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numéro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téléphone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(facultatif).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994" y="1800009"/>
            <a:ext cx="670560" cy="271145"/>
          </a:xfrm>
          <a:prstGeom prst="rect">
            <a:avLst/>
          </a:prstGeom>
          <a:solidFill>
            <a:srgbClr val="FF91DE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2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62553" y="4597552"/>
            <a:ext cx="410209" cy="207645"/>
            <a:chOff x="3562553" y="4597552"/>
            <a:chExt cx="410209" cy="207645"/>
          </a:xfrm>
        </p:grpSpPr>
        <p:sp>
          <p:nvSpPr>
            <p:cNvPr id="6" name="object 6"/>
            <p:cNvSpPr/>
            <p:nvPr/>
          </p:nvSpPr>
          <p:spPr>
            <a:xfrm>
              <a:off x="3572078" y="4607077"/>
              <a:ext cx="391160" cy="188595"/>
            </a:xfrm>
            <a:custGeom>
              <a:avLst/>
              <a:gdLst/>
              <a:ahLst/>
              <a:cxnLst/>
              <a:rect l="l" t="t" r="r" b="b"/>
              <a:pathLst>
                <a:path w="391160" h="188595">
                  <a:moveTo>
                    <a:pt x="0" y="188226"/>
                  </a:moveTo>
                  <a:lnTo>
                    <a:pt x="391071" y="188226"/>
                  </a:lnTo>
                  <a:lnTo>
                    <a:pt x="391071" y="0"/>
                  </a:lnTo>
                  <a:lnTo>
                    <a:pt x="0" y="0"/>
                  </a:lnTo>
                  <a:lnTo>
                    <a:pt x="0" y="188226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3134" y="4626457"/>
              <a:ext cx="349250" cy="149860"/>
            </a:xfrm>
            <a:custGeom>
              <a:avLst/>
              <a:gdLst/>
              <a:ahLst/>
              <a:cxnLst/>
              <a:rect l="l" t="t" r="r" b="b"/>
              <a:pathLst>
                <a:path w="349250" h="149860">
                  <a:moveTo>
                    <a:pt x="348970" y="0"/>
                  </a:moveTo>
                  <a:lnTo>
                    <a:pt x="0" y="0"/>
                  </a:lnTo>
                  <a:lnTo>
                    <a:pt x="0" y="149466"/>
                  </a:lnTo>
                  <a:lnTo>
                    <a:pt x="348970" y="149466"/>
                  </a:lnTo>
                  <a:lnTo>
                    <a:pt x="348970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41987" y="4659963"/>
            <a:ext cx="251460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5"/>
              </a:lnSpc>
            </a:pP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Suivant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8406" y="2411996"/>
            <a:ext cx="4897755" cy="2538095"/>
            <a:chOff x="358406" y="2411996"/>
            <a:chExt cx="4897755" cy="253809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2413584"/>
              <a:ext cx="4894554" cy="25344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9994" y="2413584"/>
              <a:ext cx="4894580" cy="2534920"/>
            </a:xfrm>
            <a:custGeom>
              <a:avLst/>
              <a:gdLst/>
              <a:ahLst/>
              <a:cxnLst/>
              <a:rect l="l" t="t" r="r" b="b"/>
              <a:pathLst>
                <a:path w="4894580" h="2534920">
                  <a:moveTo>
                    <a:pt x="0" y="2534412"/>
                  </a:moveTo>
                  <a:lnTo>
                    <a:pt x="4894554" y="2534412"/>
                  </a:lnTo>
                  <a:lnTo>
                    <a:pt x="4894554" y="0"/>
                  </a:lnTo>
                  <a:lnTo>
                    <a:pt x="0" y="0"/>
                  </a:lnTo>
                  <a:lnTo>
                    <a:pt x="0" y="2534412"/>
                  </a:lnTo>
                  <a:close/>
                </a:path>
              </a:pathLst>
            </a:custGeom>
            <a:ln w="3175">
              <a:solidFill>
                <a:srgbClr val="381A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81677" y="4670653"/>
            <a:ext cx="391160" cy="188595"/>
          </a:xfrm>
          <a:prstGeom prst="rect">
            <a:avLst/>
          </a:prstGeom>
          <a:solidFill>
            <a:srgbClr val="0052FF"/>
          </a:solidFill>
          <a:ln w="19050">
            <a:solidFill>
              <a:srgbClr val="F6261B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350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Suivant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4" name="object 14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17" name="object 17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279" y="2410294"/>
            <a:ext cx="4240530" cy="4791710"/>
            <a:chOff x="358279" y="2410294"/>
            <a:chExt cx="4240530" cy="4791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79" y="2411882"/>
              <a:ext cx="4236847" cy="47881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9867" y="2411882"/>
              <a:ext cx="4237355" cy="4788535"/>
            </a:xfrm>
            <a:custGeom>
              <a:avLst/>
              <a:gdLst/>
              <a:ahLst/>
              <a:cxnLst/>
              <a:rect l="l" t="t" r="r" b="b"/>
              <a:pathLst>
                <a:path w="4237355" h="4788534">
                  <a:moveTo>
                    <a:pt x="0" y="4788128"/>
                  </a:moveTo>
                  <a:lnTo>
                    <a:pt x="4236847" y="4788128"/>
                  </a:lnTo>
                  <a:lnTo>
                    <a:pt x="4236847" y="0"/>
                  </a:lnTo>
                  <a:lnTo>
                    <a:pt x="0" y="0"/>
                  </a:lnTo>
                  <a:lnTo>
                    <a:pt x="0" y="478812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170" dirty="0"/>
              <a:t>Compléter</a:t>
            </a:r>
            <a:r>
              <a:rPr spc="-370" dirty="0"/>
              <a:t> </a:t>
            </a:r>
            <a:r>
              <a:rPr spc="-150" dirty="0"/>
              <a:t>son</a:t>
            </a:r>
            <a:r>
              <a:rPr spc="-365" dirty="0"/>
              <a:t> </a:t>
            </a:r>
            <a:r>
              <a:rPr spc="-110" dirty="0"/>
              <a:t>parcours </a:t>
            </a:r>
            <a:r>
              <a:rPr spc="-80" dirty="0"/>
              <a:t>d’inscription</a:t>
            </a:r>
          </a:p>
        </p:txBody>
      </p:sp>
      <p:sp>
        <p:nvSpPr>
          <p:cNvPr id="6" name="object 6"/>
          <p:cNvSpPr/>
          <p:nvPr/>
        </p:nvSpPr>
        <p:spPr>
          <a:xfrm>
            <a:off x="5435999" y="3677406"/>
            <a:ext cx="0" cy="675640"/>
          </a:xfrm>
          <a:custGeom>
            <a:avLst/>
            <a:gdLst/>
            <a:ahLst/>
            <a:cxnLst/>
            <a:rect l="l" t="t" r="r" b="b"/>
            <a:pathLst>
              <a:path h="675639">
                <a:moveTo>
                  <a:pt x="0" y="67551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91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23299" y="2203422"/>
            <a:ext cx="4774565" cy="116014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600" b="1" spc="60" dirty="0">
                <a:solidFill>
                  <a:srgbClr val="381A0A"/>
                </a:solidFill>
                <a:latin typeface="Calibri"/>
                <a:cs typeface="Calibri"/>
              </a:rPr>
              <a:t>Vos</a:t>
            </a:r>
            <a:r>
              <a:rPr sz="1600" b="1" spc="19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20" dirty="0">
                <a:solidFill>
                  <a:srgbClr val="381A0A"/>
                </a:solidFill>
                <a:latin typeface="Calibri"/>
                <a:cs typeface="Calibri"/>
              </a:rPr>
              <a:t>informations</a:t>
            </a:r>
            <a:r>
              <a:rPr sz="1600" b="1" spc="20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381A0A"/>
                </a:solidFill>
                <a:latin typeface="Calibri"/>
                <a:cs typeface="Calibri"/>
              </a:rPr>
              <a:t>contractuelles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Renseignez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numéro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contrat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santé.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Verdana"/>
              <a:cs typeface="Verdana"/>
            </a:endParaRPr>
          </a:p>
          <a:p>
            <a:pPr marL="12700" marR="5080">
              <a:lnSpc>
                <a:spcPts val="1300"/>
              </a:lnSpc>
            </a:pP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Lisez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et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acceptez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Conditions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Générales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d’Utilisation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qui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s’affichent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l’écran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pour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finaliser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inscription.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26011" y="3702748"/>
            <a:ext cx="274955" cy="280670"/>
          </a:xfrm>
          <a:custGeom>
            <a:avLst/>
            <a:gdLst/>
            <a:ahLst/>
            <a:cxnLst/>
            <a:rect l="l" t="t" r="r" b="b"/>
            <a:pathLst>
              <a:path w="274954" h="280670">
                <a:moveTo>
                  <a:pt x="274535" y="123977"/>
                </a:moveTo>
                <a:lnTo>
                  <a:pt x="239115" y="123977"/>
                </a:lnTo>
                <a:lnTo>
                  <a:pt x="239115" y="150545"/>
                </a:lnTo>
                <a:lnTo>
                  <a:pt x="274535" y="150545"/>
                </a:lnTo>
                <a:lnTo>
                  <a:pt x="274535" y="123977"/>
                </a:lnTo>
                <a:close/>
              </a:path>
              <a:path w="274954" h="280670">
                <a:moveTo>
                  <a:pt x="145518" y="53568"/>
                </a:moveTo>
                <a:lnTo>
                  <a:pt x="127076" y="53568"/>
                </a:lnTo>
                <a:lnTo>
                  <a:pt x="112580" y="56596"/>
                </a:lnTo>
                <a:lnTo>
                  <a:pt x="76149" y="79705"/>
                </a:lnTo>
                <a:lnTo>
                  <a:pt x="54667" y="121108"/>
                </a:lnTo>
                <a:lnTo>
                  <a:pt x="53124" y="137261"/>
                </a:lnTo>
                <a:lnTo>
                  <a:pt x="58660" y="168471"/>
                </a:lnTo>
                <a:lnTo>
                  <a:pt x="70738" y="188136"/>
                </a:lnTo>
                <a:lnTo>
                  <a:pt x="70840" y="188302"/>
                </a:lnTo>
                <a:lnTo>
                  <a:pt x="83020" y="203648"/>
                </a:lnTo>
                <a:lnTo>
                  <a:pt x="88557" y="221399"/>
                </a:lnTo>
                <a:lnTo>
                  <a:pt x="88557" y="263474"/>
                </a:lnTo>
                <a:lnTo>
                  <a:pt x="103452" y="270957"/>
                </a:lnTo>
                <a:lnTo>
                  <a:pt x="115066" y="276202"/>
                </a:lnTo>
                <a:lnTo>
                  <a:pt x="125602" y="279290"/>
                </a:lnTo>
                <a:lnTo>
                  <a:pt x="137261" y="280301"/>
                </a:lnTo>
                <a:lnTo>
                  <a:pt x="148194" y="279290"/>
                </a:lnTo>
                <a:lnTo>
                  <a:pt x="149131" y="279290"/>
                </a:lnTo>
                <a:lnTo>
                  <a:pt x="160458" y="275869"/>
                </a:lnTo>
                <a:lnTo>
                  <a:pt x="171951" y="270582"/>
                </a:lnTo>
                <a:lnTo>
                  <a:pt x="185978" y="263474"/>
                </a:lnTo>
                <a:lnTo>
                  <a:pt x="185978" y="254165"/>
                </a:lnTo>
                <a:lnTo>
                  <a:pt x="127076" y="254165"/>
                </a:lnTo>
                <a:lnTo>
                  <a:pt x="121323" y="250621"/>
                </a:lnTo>
                <a:lnTo>
                  <a:pt x="115125" y="247523"/>
                </a:lnTo>
                <a:lnTo>
                  <a:pt x="115018" y="221399"/>
                </a:lnTo>
                <a:lnTo>
                  <a:pt x="108668" y="195093"/>
                </a:lnTo>
                <a:lnTo>
                  <a:pt x="95029" y="176233"/>
                </a:lnTo>
                <a:lnTo>
                  <a:pt x="82801" y="156708"/>
                </a:lnTo>
                <a:lnTo>
                  <a:pt x="80581" y="127965"/>
                </a:lnTo>
                <a:lnTo>
                  <a:pt x="86533" y="110403"/>
                </a:lnTo>
                <a:lnTo>
                  <a:pt x="97632" y="95750"/>
                </a:lnTo>
                <a:lnTo>
                  <a:pt x="112715" y="85247"/>
                </a:lnTo>
                <a:lnTo>
                  <a:pt x="130619" y="80137"/>
                </a:lnTo>
                <a:lnTo>
                  <a:pt x="198328" y="80137"/>
                </a:lnTo>
                <a:lnTo>
                  <a:pt x="193052" y="74383"/>
                </a:lnTo>
                <a:lnTo>
                  <a:pt x="178638" y="64034"/>
                </a:lnTo>
                <a:lnTo>
                  <a:pt x="162393" y="57003"/>
                </a:lnTo>
                <a:lnTo>
                  <a:pt x="145518" y="53568"/>
                </a:lnTo>
                <a:close/>
              </a:path>
              <a:path w="274954" h="280670">
                <a:moveTo>
                  <a:pt x="198328" y="80137"/>
                </a:moveTo>
                <a:lnTo>
                  <a:pt x="143471" y="80137"/>
                </a:lnTo>
                <a:lnTo>
                  <a:pt x="154863" y="82408"/>
                </a:lnTo>
                <a:lnTo>
                  <a:pt x="165866" y="87175"/>
                </a:lnTo>
                <a:lnTo>
                  <a:pt x="191293" y="116604"/>
                </a:lnTo>
                <a:lnTo>
                  <a:pt x="194062" y="137261"/>
                </a:lnTo>
                <a:lnTo>
                  <a:pt x="194186" y="149626"/>
                </a:lnTo>
                <a:lnTo>
                  <a:pt x="186251" y="167381"/>
                </a:lnTo>
                <a:lnTo>
                  <a:pt x="175078" y="181480"/>
                </a:lnTo>
                <a:lnTo>
                  <a:pt x="165607" y="194830"/>
                </a:lnTo>
                <a:lnTo>
                  <a:pt x="126187" y="194830"/>
                </a:lnTo>
                <a:lnTo>
                  <a:pt x="128256" y="201226"/>
                </a:lnTo>
                <a:lnTo>
                  <a:pt x="129787" y="207786"/>
                </a:lnTo>
                <a:lnTo>
                  <a:pt x="130737" y="214509"/>
                </a:lnTo>
                <a:lnTo>
                  <a:pt x="131063" y="221399"/>
                </a:lnTo>
                <a:lnTo>
                  <a:pt x="159410" y="221399"/>
                </a:lnTo>
                <a:lnTo>
                  <a:pt x="159410" y="247523"/>
                </a:lnTo>
                <a:lnTo>
                  <a:pt x="152323" y="251066"/>
                </a:lnTo>
                <a:lnTo>
                  <a:pt x="147002" y="254165"/>
                </a:lnTo>
                <a:lnTo>
                  <a:pt x="185978" y="254165"/>
                </a:lnTo>
                <a:lnTo>
                  <a:pt x="185978" y="221399"/>
                </a:lnTo>
                <a:lnTo>
                  <a:pt x="191455" y="203648"/>
                </a:lnTo>
                <a:lnTo>
                  <a:pt x="191513" y="203460"/>
                </a:lnTo>
                <a:lnTo>
                  <a:pt x="203688" y="188136"/>
                </a:lnTo>
                <a:lnTo>
                  <a:pt x="215826" y="168471"/>
                </a:lnTo>
                <a:lnTo>
                  <a:pt x="216047" y="167381"/>
                </a:lnTo>
                <a:lnTo>
                  <a:pt x="221399" y="137261"/>
                </a:lnTo>
                <a:lnTo>
                  <a:pt x="219523" y="119589"/>
                </a:lnTo>
                <a:lnTo>
                  <a:pt x="214036" y="102831"/>
                </a:lnTo>
                <a:lnTo>
                  <a:pt x="205143" y="87569"/>
                </a:lnTo>
                <a:lnTo>
                  <a:pt x="198328" y="80137"/>
                </a:lnTo>
                <a:close/>
              </a:path>
              <a:path w="274954" h="280670">
                <a:moveTo>
                  <a:pt x="35420" y="123977"/>
                </a:moveTo>
                <a:lnTo>
                  <a:pt x="0" y="123977"/>
                </a:lnTo>
                <a:lnTo>
                  <a:pt x="0" y="150545"/>
                </a:lnTo>
                <a:lnTo>
                  <a:pt x="35420" y="150545"/>
                </a:lnTo>
                <a:lnTo>
                  <a:pt x="35420" y="123977"/>
                </a:lnTo>
                <a:close/>
              </a:path>
              <a:path w="274954" h="280670">
                <a:moveTo>
                  <a:pt x="224307" y="30746"/>
                </a:moveTo>
                <a:lnTo>
                  <a:pt x="200202" y="54851"/>
                </a:lnTo>
                <a:lnTo>
                  <a:pt x="218986" y="73647"/>
                </a:lnTo>
                <a:lnTo>
                  <a:pt x="243090" y="49529"/>
                </a:lnTo>
                <a:lnTo>
                  <a:pt x="224307" y="30746"/>
                </a:lnTo>
                <a:close/>
              </a:path>
              <a:path w="274954" h="280670">
                <a:moveTo>
                  <a:pt x="49441" y="30581"/>
                </a:moveTo>
                <a:lnTo>
                  <a:pt x="30657" y="49364"/>
                </a:lnTo>
                <a:lnTo>
                  <a:pt x="54775" y="73469"/>
                </a:lnTo>
                <a:lnTo>
                  <a:pt x="73558" y="54686"/>
                </a:lnTo>
                <a:lnTo>
                  <a:pt x="49441" y="30581"/>
                </a:lnTo>
                <a:close/>
              </a:path>
              <a:path w="274954" h="280670">
                <a:moveTo>
                  <a:pt x="150545" y="0"/>
                </a:moveTo>
                <a:lnTo>
                  <a:pt x="123977" y="0"/>
                </a:lnTo>
                <a:lnTo>
                  <a:pt x="123977" y="35420"/>
                </a:lnTo>
                <a:lnTo>
                  <a:pt x="150545" y="35420"/>
                </a:lnTo>
                <a:lnTo>
                  <a:pt x="150545" y="0"/>
                </a:lnTo>
                <a:close/>
              </a:path>
            </a:pathLst>
          </a:custGeom>
          <a:solidFill>
            <a:srgbClr val="FF9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13299" y="3830645"/>
            <a:ext cx="4712335" cy="5232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51155">
              <a:lnSpc>
                <a:spcPts val="1300"/>
              </a:lnSpc>
              <a:spcBef>
                <a:spcPts val="160"/>
              </a:spcBef>
            </a:pP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Vous</a:t>
            </a:r>
            <a:r>
              <a:rPr sz="1100" b="1" spc="38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FF91DE"/>
                </a:solidFill>
                <a:latin typeface="Calibri"/>
                <a:cs typeface="Calibri"/>
              </a:rPr>
              <a:t>trouverez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FF91DE"/>
                </a:solidFill>
                <a:latin typeface="Calibri"/>
                <a:cs typeface="Calibri"/>
              </a:rPr>
              <a:t>votre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numéro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FF91DE"/>
                </a:solidFill>
                <a:latin typeface="Calibri"/>
                <a:cs typeface="Calibri"/>
              </a:rPr>
              <a:t>contrat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30" dirty="0">
                <a:solidFill>
                  <a:srgbClr val="FF91DE"/>
                </a:solidFill>
                <a:latin typeface="Calibri"/>
                <a:cs typeface="Calibri"/>
              </a:rPr>
              <a:t>sur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FF91DE"/>
                </a:solidFill>
                <a:latin typeface="Calibri"/>
                <a:cs typeface="Calibri"/>
              </a:rPr>
              <a:t>votre</a:t>
            </a:r>
            <a:r>
              <a:rPr sz="1100" b="1" spc="39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25" dirty="0">
                <a:solidFill>
                  <a:srgbClr val="FF91DE"/>
                </a:solidFill>
                <a:latin typeface="Calibri"/>
                <a:cs typeface="Calibri"/>
              </a:rPr>
              <a:t>carte</a:t>
            </a:r>
            <a:r>
              <a:rPr sz="1100" b="1" spc="50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FF91DE"/>
                </a:solidFill>
                <a:latin typeface="Calibri"/>
                <a:cs typeface="Calibri"/>
              </a:rPr>
              <a:t>tiers-</a:t>
            </a:r>
            <a:r>
              <a:rPr sz="1100" b="1" spc="160" dirty="0">
                <a:solidFill>
                  <a:srgbClr val="FF91DE"/>
                </a:solidFill>
                <a:latin typeface="Calibri"/>
                <a:cs typeface="Calibri"/>
              </a:rPr>
              <a:t>payant</a:t>
            </a:r>
            <a:r>
              <a:rPr sz="1100" b="1" spc="38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(dans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65" dirty="0">
                <a:solidFill>
                  <a:srgbClr val="FF91DE"/>
                </a:solidFill>
                <a:latin typeface="Calibri"/>
                <a:cs typeface="Calibri"/>
              </a:rPr>
              <a:t>l’encart</a:t>
            </a:r>
            <a:r>
              <a:rPr sz="1100" b="1" spc="38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en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91DE"/>
                </a:solidFill>
                <a:latin typeface="Calibri"/>
                <a:cs typeface="Calibri"/>
              </a:rPr>
              <a:t>haut</a:t>
            </a:r>
            <a:r>
              <a:rPr sz="1100" b="1" spc="38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FF91DE"/>
                </a:solidFill>
                <a:latin typeface="Calibri"/>
                <a:cs typeface="Calibri"/>
              </a:rPr>
              <a:t>à</a:t>
            </a:r>
            <a:r>
              <a:rPr sz="1100" b="1" spc="38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60" dirty="0">
                <a:solidFill>
                  <a:srgbClr val="FF91DE"/>
                </a:solidFill>
                <a:latin typeface="Calibri"/>
                <a:cs typeface="Calibri"/>
              </a:rPr>
              <a:t>droite)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ou</a:t>
            </a:r>
            <a:r>
              <a:rPr sz="1100" b="1" spc="38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30" dirty="0">
                <a:solidFill>
                  <a:srgbClr val="FF91DE"/>
                </a:solidFill>
                <a:latin typeface="Calibri"/>
                <a:cs typeface="Calibri"/>
              </a:rPr>
              <a:t>sur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FF91DE"/>
                </a:solidFill>
                <a:latin typeface="Calibri"/>
                <a:cs typeface="Calibri"/>
              </a:rPr>
              <a:t>votre </a:t>
            </a:r>
            <a:r>
              <a:rPr sz="1100" b="1" spc="195" dirty="0">
                <a:solidFill>
                  <a:srgbClr val="FF91DE"/>
                </a:solidFill>
                <a:latin typeface="Calibri"/>
                <a:cs typeface="Calibri"/>
              </a:rPr>
              <a:t>certificat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d’adhésion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(pour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80" dirty="0">
                <a:solidFill>
                  <a:srgbClr val="FF91DE"/>
                </a:solidFill>
                <a:latin typeface="Calibri"/>
                <a:cs typeface="Calibri"/>
              </a:rPr>
              <a:t>les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75" dirty="0">
                <a:solidFill>
                  <a:srgbClr val="FF91DE"/>
                </a:solidFill>
                <a:latin typeface="Calibri"/>
                <a:cs typeface="Calibri"/>
              </a:rPr>
              <a:t>clients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en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30" dirty="0">
                <a:solidFill>
                  <a:srgbClr val="FF91DE"/>
                </a:solidFill>
                <a:latin typeface="Calibri"/>
                <a:cs typeface="Calibri"/>
              </a:rPr>
              <a:t>disposant).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994" y="1800009"/>
            <a:ext cx="669925" cy="271145"/>
          </a:xfrm>
          <a:prstGeom prst="rect">
            <a:avLst/>
          </a:prstGeom>
          <a:solidFill>
            <a:srgbClr val="FF91DE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3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5993" y="4777651"/>
            <a:ext cx="4896485" cy="788035"/>
          </a:xfrm>
          <a:prstGeom prst="rect">
            <a:avLst/>
          </a:prstGeom>
          <a:solidFill>
            <a:srgbClr val="FF91DE"/>
          </a:solidFill>
        </p:spPr>
        <p:txBody>
          <a:bodyPr vert="horz" wrap="square" lIns="0" tIns="145415" rIns="0" bIns="0" rtlCol="0">
            <a:spAutoFit/>
          </a:bodyPr>
          <a:lstStyle/>
          <a:p>
            <a:pPr marL="179705" marR="174625">
              <a:lnSpc>
                <a:spcPts val="1300"/>
              </a:lnSpc>
              <a:spcBef>
                <a:spcPts val="1145"/>
              </a:spcBef>
            </a:pP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Si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l’adresse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renseignée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l’étape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2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n’est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pas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enregistrée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dans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nos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bases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données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vous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serez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invité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compléter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l’étape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Recevoir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vérification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(pages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suivantes).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68471" y="6921068"/>
            <a:ext cx="391160" cy="188595"/>
          </a:xfrm>
          <a:prstGeom prst="rect">
            <a:avLst/>
          </a:prstGeom>
          <a:solidFill>
            <a:srgbClr val="0052FF"/>
          </a:solidFill>
          <a:ln w="19050">
            <a:solidFill>
              <a:srgbClr val="F6261B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350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Suivant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4804" y="4690808"/>
            <a:ext cx="3893820" cy="1626235"/>
            <a:chOff x="694804" y="4690808"/>
            <a:chExt cx="3893820" cy="1626235"/>
          </a:xfrm>
        </p:grpSpPr>
        <p:sp>
          <p:nvSpPr>
            <p:cNvPr id="14" name="object 14"/>
            <p:cNvSpPr/>
            <p:nvPr/>
          </p:nvSpPr>
          <p:spPr>
            <a:xfrm>
              <a:off x="694804" y="4690808"/>
              <a:ext cx="3893820" cy="1626235"/>
            </a:xfrm>
            <a:custGeom>
              <a:avLst/>
              <a:gdLst/>
              <a:ahLst/>
              <a:cxnLst/>
              <a:rect l="l" t="t" r="r" b="b"/>
              <a:pathLst>
                <a:path w="3893820" h="1626235">
                  <a:moveTo>
                    <a:pt x="3893400" y="0"/>
                  </a:moveTo>
                  <a:lnTo>
                    <a:pt x="0" y="0"/>
                  </a:lnTo>
                  <a:lnTo>
                    <a:pt x="0" y="1626120"/>
                  </a:lnTo>
                  <a:lnTo>
                    <a:pt x="3893400" y="1626120"/>
                  </a:lnTo>
                  <a:lnTo>
                    <a:pt x="389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10" y="4777651"/>
              <a:ext cx="3688119" cy="151776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117563" y="4727310"/>
              <a:ext cx="1387475" cy="1384935"/>
            </a:xfrm>
            <a:custGeom>
              <a:avLst/>
              <a:gdLst/>
              <a:ahLst/>
              <a:cxnLst/>
              <a:rect l="l" t="t" r="r" b="b"/>
              <a:pathLst>
                <a:path w="1387475" h="1384935">
                  <a:moveTo>
                    <a:pt x="1077031" y="976871"/>
                  </a:moveTo>
                  <a:lnTo>
                    <a:pt x="877290" y="976871"/>
                  </a:lnTo>
                  <a:lnTo>
                    <a:pt x="1285113" y="1384693"/>
                  </a:lnTo>
                  <a:lnTo>
                    <a:pt x="1387068" y="1285113"/>
                  </a:lnTo>
                  <a:lnTo>
                    <a:pt x="1077031" y="976871"/>
                  </a:lnTo>
                  <a:close/>
                </a:path>
                <a:path w="1387475" h="1384935">
                  <a:moveTo>
                    <a:pt x="545350" y="0"/>
                  </a:moveTo>
                  <a:lnTo>
                    <a:pt x="498304" y="2002"/>
                  </a:lnTo>
                  <a:lnTo>
                    <a:pt x="452367" y="7899"/>
                  </a:lnTo>
                  <a:lnTo>
                    <a:pt x="407703" y="17528"/>
                  </a:lnTo>
                  <a:lnTo>
                    <a:pt x="364478" y="30724"/>
                  </a:lnTo>
                  <a:lnTo>
                    <a:pt x="322853" y="47324"/>
                  </a:lnTo>
                  <a:lnTo>
                    <a:pt x="282993" y="67164"/>
                  </a:lnTo>
                  <a:lnTo>
                    <a:pt x="245063" y="90080"/>
                  </a:lnTo>
                  <a:lnTo>
                    <a:pt x="209225" y="115908"/>
                  </a:lnTo>
                  <a:lnTo>
                    <a:pt x="175644" y="144484"/>
                  </a:lnTo>
                  <a:lnTo>
                    <a:pt x="144484" y="175644"/>
                  </a:lnTo>
                  <a:lnTo>
                    <a:pt x="115908" y="209225"/>
                  </a:lnTo>
                  <a:lnTo>
                    <a:pt x="90080" y="245063"/>
                  </a:lnTo>
                  <a:lnTo>
                    <a:pt x="67164" y="282993"/>
                  </a:lnTo>
                  <a:lnTo>
                    <a:pt x="47324" y="322853"/>
                  </a:lnTo>
                  <a:lnTo>
                    <a:pt x="30724" y="364478"/>
                  </a:lnTo>
                  <a:lnTo>
                    <a:pt x="17508" y="407798"/>
                  </a:lnTo>
                  <a:lnTo>
                    <a:pt x="8014" y="451832"/>
                  </a:lnTo>
                  <a:lnTo>
                    <a:pt x="7899" y="452367"/>
                  </a:lnTo>
                  <a:lnTo>
                    <a:pt x="2068" y="497785"/>
                  </a:lnTo>
                  <a:lnTo>
                    <a:pt x="2002" y="498304"/>
                  </a:lnTo>
                  <a:lnTo>
                    <a:pt x="0" y="545350"/>
                  </a:lnTo>
                  <a:lnTo>
                    <a:pt x="2002" y="592395"/>
                  </a:lnTo>
                  <a:lnTo>
                    <a:pt x="7899" y="638330"/>
                  </a:lnTo>
                  <a:lnTo>
                    <a:pt x="17528" y="682992"/>
                  </a:lnTo>
                  <a:lnTo>
                    <a:pt x="30724" y="726216"/>
                  </a:lnTo>
                  <a:lnTo>
                    <a:pt x="47324" y="767840"/>
                  </a:lnTo>
                  <a:lnTo>
                    <a:pt x="67164" y="807698"/>
                  </a:lnTo>
                  <a:lnTo>
                    <a:pt x="90080" y="845628"/>
                  </a:lnTo>
                  <a:lnTo>
                    <a:pt x="115908" y="881465"/>
                  </a:lnTo>
                  <a:lnTo>
                    <a:pt x="144484" y="915045"/>
                  </a:lnTo>
                  <a:lnTo>
                    <a:pt x="175644" y="946205"/>
                  </a:lnTo>
                  <a:lnTo>
                    <a:pt x="209225" y="974781"/>
                  </a:lnTo>
                  <a:lnTo>
                    <a:pt x="245063" y="1000608"/>
                  </a:lnTo>
                  <a:lnTo>
                    <a:pt x="282993" y="1023524"/>
                  </a:lnTo>
                  <a:lnTo>
                    <a:pt x="322853" y="1043364"/>
                  </a:lnTo>
                  <a:lnTo>
                    <a:pt x="364478" y="1059963"/>
                  </a:lnTo>
                  <a:lnTo>
                    <a:pt x="407703" y="1073160"/>
                  </a:lnTo>
                  <a:lnTo>
                    <a:pt x="452367" y="1082789"/>
                  </a:lnTo>
                  <a:lnTo>
                    <a:pt x="498304" y="1088686"/>
                  </a:lnTo>
                  <a:lnTo>
                    <a:pt x="545350" y="1090688"/>
                  </a:lnTo>
                  <a:lnTo>
                    <a:pt x="598453" y="1088116"/>
                  </a:lnTo>
                  <a:lnTo>
                    <a:pt x="649938" y="1080567"/>
                  </a:lnTo>
                  <a:lnTo>
                    <a:pt x="699640" y="1068289"/>
                  </a:lnTo>
                  <a:lnTo>
                    <a:pt x="747391" y="1051531"/>
                  </a:lnTo>
                  <a:lnTo>
                    <a:pt x="793027" y="1030543"/>
                  </a:lnTo>
                  <a:lnTo>
                    <a:pt x="836382" y="1005573"/>
                  </a:lnTo>
                  <a:lnTo>
                    <a:pt x="877290" y="976871"/>
                  </a:lnTo>
                  <a:lnTo>
                    <a:pt x="1077031" y="976871"/>
                  </a:lnTo>
                  <a:lnTo>
                    <a:pt x="1053182" y="953160"/>
                  </a:lnTo>
                  <a:lnTo>
                    <a:pt x="545350" y="953160"/>
                  </a:lnTo>
                  <a:lnTo>
                    <a:pt x="497785" y="950417"/>
                  </a:lnTo>
                  <a:lnTo>
                    <a:pt x="451832" y="942390"/>
                  </a:lnTo>
                  <a:lnTo>
                    <a:pt x="407798" y="929387"/>
                  </a:lnTo>
                  <a:lnTo>
                    <a:pt x="365989" y="911713"/>
                  </a:lnTo>
                  <a:lnTo>
                    <a:pt x="326710" y="889674"/>
                  </a:lnTo>
                  <a:lnTo>
                    <a:pt x="290267" y="863575"/>
                  </a:lnTo>
                  <a:lnTo>
                    <a:pt x="256967" y="833723"/>
                  </a:lnTo>
                  <a:lnTo>
                    <a:pt x="227114" y="800423"/>
                  </a:lnTo>
                  <a:lnTo>
                    <a:pt x="201014" y="763981"/>
                  </a:lnTo>
                  <a:lnTo>
                    <a:pt x="178975" y="724703"/>
                  </a:lnTo>
                  <a:lnTo>
                    <a:pt x="161341" y="682992"/>
                  </a:lnTo>
                  <a:lnTo>
                    <a:pt x="148297" y="638864"/>
                  </a:lnTo>
                  <a:lnTo>
                    <a:pt x="140271" y="592913"/>
                  </a:lnTo>
                  <a:lnTo>
                    <a:pt x="137528" y="545350"/>
                  </a:lnTo>
                  <a:lnTo>
                    <a:pt x="140241" y="498304"/>
                  </a:lnTo>
                  <a:lnTo>
                    <a:pt x="140271" y="497785"/>
                  </a:lnTo>
                  <a:lnTo>
                    <a:pt x="148204" y="452367"/>
                  </a:lnTo>
                  <a:lnTo>
                    <a:pt x="148297" y="451832"/>
                  </a:lnTo>
                  <a:lnTo>
                    <a:pt x="161300" y="407798"/>
                  </a:lnTo>
                  <a:lnTo>
                    <a:pt x="178975" y="365989"/>
                  </a:lnTo>
                  <a:lnTo>
                    <a:pt x="201014" y="326710"/>
                  </a:lnTo>
                  <a:lnTo>
                    <a:pt x="227114" y="290267"/>
                  </a:lnTo>
                  <a:lnTo>
                    <a:pt x="256967" y="256967"/>
                  </a:lnTo>
                  <a:lnTo>
                    <a:pt x="290267" y="227114"/>
                  </a:lnTo>
                  <a:lnTo>
                    <a:pt x="326710" y="201014"/>
                  </a:lnTo>
                  <a:lnTo>
                    <a:pt x="365989" y="178975"/>
                  </a:lnTo>
                  <a:lnTo>
                    <a:pt x="407798" y="161300"/>
                  </a:lnTo>
                  <a:lnTo>
                    <a:pt x="451832" y="148297"/>
                  </a:lnTo>
                  <a:lnTo>
                    <a:pt x="497785" y="140271"/>
                  </a:lnTo>
                  <a:lnTo>
                    <a:pt x="545350" y="137528"/>
                  </a:lnTo>
                  <a:lnTo>
                    <a:pt x="906871" y="137528"/>
                  </a:lnTo>
                  <a:lnTo>
                    <a:pt x="881465" y="115908"/>
                  </a:lnTo>
                  <a:lnTo>
                    <a:pt x="845628" y="90080"/>
                  </a:lnTo>
                  <a:lnTo>
                    <a:pt x="807698" y="67164"/>
                  </a:lnTo>
                  <a:lnTo>
                    <a:pt x="767840" y="47324"/>
                  </a:lnTo>
                  <a:lnTo>
                    <a:pt x="726216" y="30724"/>
                  </a:lnTo>
                  <a:lnTo>
                    <a:pt x="682992" y="17528"/>
                  </a:lnTo>
                  <a:lnTo>
                    <a:pt x="638330" y="7899"/>
                  </a:lnTo>
                  <a:lnTo>
                    <a:pt x="592395" y="2002"/>
                  </a:lnTo>
                  <a:lnTo>
                    <a:pt x="545350" y="0"/>
                  </a:lnTo>
                  <a:close/>
                </a:path>
                <a:path w="1387475" h="1384935">
                  <a:moveTo>
                    <a:pt x="906871" y="137528"/>
                  </a:moveTo>
                  <a:lnTo>
                    <a:pt x="545350" y="137528"/>
                  </a:lnTo>
                  <a:lnTo>
                    <a:pt x="592913" y="140271"/>
                  </a:lnTo>
                  <a:lnTo>
                    <a:pt x="638864" y="148297"/>
                  </a:lnTo>
                  <a:lnTo>
                    <a:pt x="682897" y="161300"/>
                  </a:lnTo>
                  <a:lnTo>
                    <a:pt x="724706" y="178975"/>
                  </a:lnTo>
                  <a:lnTo>
                    <a:pt x="763985" y="201014"/>
                  </a:lnTo>
                  <a:lnTo>
                    <a:pt x="800428" y="227114"/>
                  </a:lnTo>
                  <a:lnTo>
                    <a:pt x="833729" y="256967"/>
                  </a:lnTo>
                  <a:lnTo>
                    <a:pt x="863583" y="290267"/>
                  </a:lnTo>
                  <a:lnTo>
                    <a:pt x="889683" y="326710"/>
                  </a:lnTo>
                  <a:lnTo>
                    <a:pt x="911723" y="365989"/>
                  </a:lnTo>
                  <a:lnTo>
                    <a:pt x="929399" y="407798"/>
                  </a:lnTo>
                  <a:lnTo>
                    <a:pt x="942402" y="451832"/>
                  </a:lnTo>
                  <a:lnTo>
                    <a:pt x="950429" y="497785"/>
                  </a:lnTo>
                  <a:lnTo>
                    <a:pt x="953173" y="545350"/>
                  </a:lnTo>
                  <a:lnTo>
                    <a:pt x="950459" y="592395"/>
                  </a:lnTo>
                  <a:lnTo>
                    <a:pt x="950429" y="592913"/>
                  </a:lnTo>
                  <a:lnTo>
                    <a:pt x="942496" y="638330"/>
                  </a:lnTo>
                  <a:lnTo>
                    <a:pt x="942402" y="638864"/>
                  </a:lnTo>
                  <a:lnTo>
                    <a:pt x="929358" y="682992"/>
                  </a:lnTo>
                  <a:lnTo>
                    <a:pt x="911723" y="724703"/>
                  </a:lnTo>
                  <a:lnTo>
                    <a:pt x="889683" y="763981"/>
                  </a:lnTo>
                  <a:lnTo>
                    <a:pt x="863583" y="800423"/>
                  </a:lnTo>
                  <a:lnTo>
                    <a:pt x="833729" y="833723"/>
                  </a:lnTo>
                  <a:lnTo>
                    <a:pt x="800428" y="863575"/>
                  </a:lnTo>
                  <a:lnTo>
                    <a:pt x="763985" y="889674"/>
                  </a:lnTo>
                  <a:lnTo>
                    <a:pt x="724706" y="911713"/>
                  </a:lnTo>
                  <a:lnTo>
                    <a:pt x="682897" y="929387"/>
                  </a:lnTo>
                  <a:lnTo>
                    <a:pt x="638864" y="942390"/>
                  </a:lnTo>
                  <a:lnTo>
                    <a:pt x="592913" y="950417"/>
                  </a:lnTo>
                  <a:lnTo>
                    <a:pt x="545350" y="953160"/>
                  </a:lnTo>
                  <a:lnTo>
                    <a:pt x="1053182" y="953160"/>
                  </a:lnTo>
                  <a:lnTo>
                    <a:pt x="976871" y="877290"/>
                  </a:lnTo>
                  <a:lnTo>
                    <a:pt x="1005573" y="836382"/>
                  </a:lnTo>
                  <a:lnTo>
                    <a:pt x="1030543" y="793027"/>
                  </a:lnTo>
                  <a:lnTo>
                    <a:pt x="1051531" y="747391"/>
                  </a:lnTo>
                  <a:lnTo>
                    <a:pt x="1068289" y="699640"/>
                  </a:lnTo>
                  <a:lnTo>
                    <a:pt x="1080567" y="649938"/>
                  </a:lnTo>
                  <a:lnTo>
                    <a:pt x="1088116" y="598453"/>
                  </a:lnTo>
                  <a:lnTo>
                    <a:pt x="1090688" y="545350"/>
                  </a:lnTo>
                  <a:lnTo>
                    <a:pt x="1088686" y="498304"/>
                  </a:lnTo>
                  <a:lnTo>
                    <a:pt x="1082789" y="452367"/>
                  </a:lnTo>
                  <a:lnTo>
                    <a:pt x="1073180" y="407798"/>
                  </a:lnTo>
                  <a:lnTo>
                    <a:pt x="1059963" y="364478"/>
                  </a:lnTo>
                  <a:lnTo>
                    <a:pt x="1043364" y="322853"/>
                  </a:lnTo>
                  <a:lnTo>
                    <a:pt x="1023524" y="282993"/>
                  </a:lnTo>
                  <a:lnTo>
                    <a:pt x="1000608" y="245063"/>
                  </a:lnTo>
                  <a:lnTo>
                    <a:pt x="974781" y="209225"/>
                  </a:lnTo>
                  <a:lnTo>
                    <a:pt x="946205" y="175644"/>
                  </a:lnTo>
                  <a:lnTo>
                    <a:pt x="915045" y="144484"/>
                  </a:lnTo>
                  <a:lnTo>
                    <a:pt x="906871" y="137528"/>
                  </a:lnTo>
                  <a:close/>
                </a:path>
              </a:pathLst>
            </a:custGeom>
            <a:solidFill>
              <a:srgbClr val="381A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8" name="object 18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21" name="object 21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879" y="2411882"/>
            <a:ext cx="3691826" cy="3126778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spc="-170" dirty="0"/>
              <a:t>Compléter</a:t>
            </a:r>
            <a:r>
              <a:rPr spc="-370" dirty="0"/>
              <a:t> </a:t>
            </a:r>
            <a:r>
              <a:rPr spc="-150" dirty="0"/>
              <a:t>son</a:t>
            </a:r>
            <a:r>
              <a:rPr spc="-365" dirty="0"/>
              <a:t> </a:t>
            </a:r>
            <a:r>
              <a:rPr spc="-110" dirty="0"/>
              <a:t>parcours </a:t>
            </a:r>
            <a:r>
              <a:rPr spc="-80" dirty="0"/>
              <a:t>d’inscription</a:t>
            </a:r>
          </a:p>
        </p:txBody>
      </p:sp>
      <p:sp>
        <p:nvSpPr>
          <p:cNvPr id="4" name="object 4"/>
          <p:cNvSpPr/>
          <p:nvPr/>
        </p:nvSpPr>
        <p:spPr>
          <a:xfrm>
            <a:off x="5435999" y="5142207"/>
            <a:ext cx="0" cy="510540"/>
          </a:xfrm>
          <a:custGeom>
            <a:avLst/>
            <a:gdLst/>
            <a:ahLst/>
            <a:cxnLst/>
            <a:rect l="l" t="t" r="r" b="b"/>
            <a:pathLst>
              <a:path h="510539">
                <a:moveTo>
                  <a:pt x="0" y="51041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91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23299" y="2338345"/>
            <a:ext cx="33235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75" dirty="0">
                <a:solidFill>
                  <a:srgbClr val="381A0A"/>
                </a:solidFill>
                <a:latin typeface="Calibri"/>
                <a:cs typeface="Calibri"/>
              </a:rPr>
              <a:t>Recevoir</a:t>
            </a:r>
            <a:r>
              <a:rPr sz="1600" b="1" spc="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381A0A"/>
                </a:solidFill>
                <a:latin typeface="Calibri"/>
                <a:cs typeface="Calibri"/>
              </a:rPr>
              <a:t>votre</a:t>
            </a:r>
            <a:r>
              <a:rPr sz="1600" b="1" spc="6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30" dirty="0">
                <a:solidFill>
                  <a:srgbClr val="381A0A"/>
                </a:solidFill>
                <a:latin typeface="Calibri"/>
                <a:cs typeface="Calibri"/>
              </a:rPr>
              <a:t>code</a:t>
            </a:r>
            <a:r>
              <a:rPr sz="1600" b="1" spc="6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00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600" b="1" spc="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381A0A"/>
                </a:solidFill>
                <a:latin typeface="Calibri"/>
                <a:cs typeface="Calibri"/>
              </a:rPr>
              <a:t>vérification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3299" y="2840045"/>
            <a:ext cx="469709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Cette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s’affichera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uniquement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si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l’adresse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que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381A0A"/>
                </a:solidFill>
                <a:latin typeface="Verdana"/>
                <a:cs typeface="Verdana"/>
              </a:rPr>
              <a:t>avez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renseignée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à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l’étape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2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n’est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pas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enregistrée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dans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nos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bases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données.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17942" y="3937965"/>
            <a:ext cx="153670" cy="153670"/>
          </a:xfrm>
          <a:custGeom>
            <a:avLst/>
            <a:gdLst/>
            <a:ahLst/>
            <a:cxnLst/>
            <a:rect l="l" t="t" r="r" b="b"/>
            <a:pathLst>
              <a:path w="153670" h="153670">
                <a:moveTo>
                  <a:pt x="153085" y="0"/>
                </a:moveTo>
                <a:lnTo>
                  <a:pt x="0" y="0"/>
                </a:lnTo>
                <a:lnTo>
                  <a:pt x="0" y="153085"/>
                </a:lnTo>
                <a:lnTo>
                  <a:pt x="153085" y="153085"/>
                </a:lnTo>
                <a:lnTo>
                  <a:pt x="15308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99009" y="4340161"/>
            <a:ext cx="153670" cy="153670"/>
          </a:xfrm>
          <a:custGeom>
            <a:avLst/>
            <a:gdLst/>
            <a:ahLst/>
            <a:cxnLst/>
            <a:rect l="l" t="t" r="r" b="b"/>
            <a:pathLst>
              <a:path w="153670" h="153670">
                <a:moveTo>
                  <a:pt x="153085" y="0"/>
                </a:moveTo>
                <a:lnTo>
                  <a:pt x="0" y="0"/>
                </a:lnTo>
                <a:lnTo>
                  <a:pt x="0" y="153085"/>
                </a:lnTo>
                <a:lnTo>
                  <a:pt x="153085" y="153085"/>
                </a:lnTo>
                <a:lnTo>
                  <a:pt x="15308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23298" y="3430985"/>
            <a:ext cx="4537075" cy="106743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Choisissez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mode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d’envoi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vérification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endParaRPr sz="1100">
              <a:latin typeface="Verdana"/>
              <a:cs typeface="Verdana"/>
            </a:endParaRPr>
          </a:p>
          <a:p>
            <a:pPr marL="156210" marR="5080" indent="-144145">
              <a:lnSpc>
                <a:spcPts val="1300"/>
              </a:lnSpc>
              <a:spcBef>
                <a:spcPts val="605"/>
              </a:spcBef>
              <a:buChar char="–"/>
              <a:tabLst>
                <a:tab pos="156210" algn="l"/>
              </a:tabLst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par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(l’adresse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enregistrée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dans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nos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bases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données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s’affichera</a:t>
            </a:r>
            <a:r>
              <a:rPr sz="1100" spc="-1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1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l’écran)</a:t>
            </a:r>
            <a:r>
              <a:rPr sz="1100" spc="-1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85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r>
              <a:rPr sz="1100" spc="-1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parcours</a:t>
            </a:r>
            <a:r>
              <a:rPr sz="1100" spc="1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F2F2F2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  <a:p>
            <a:pPr marL="156210" marR="33655" indent="-144145">
              <a:lnSpc>
                <a:spcPts val="1300"/>
              </a:lnSpc>
              <a:spcBef>
                <a:spcPts val="570"/>
              </a:spcBef>
              <a:buChar char="–"/>
              <a:tabLst>
                <a:tab pos="156210" algn="l"/>
              </a:tabLst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par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courrier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l’adresse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postale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renseignée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lors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adhésion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: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parcours</a:t>
            </a:r>
            <a:r>
              <a:rPr sz="1100" spc="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900" spc="-60" dirty="0">
                <a:solidFill>
                  <a:srgbClr val="F2F2F2"/>
                </a:solidFill>
                <a:latin typeface="Verdana"/>
                <a:cs typeface="Verdana"/>
              </a:rPr>
              <a:t>B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3298" y="4635045"/>
            <a:ext cx="31445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Cliquez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bouton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Suivant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pour</a:t>
            </a:r>
            <a:r>
              <a:rPr sz="1100" spc="-9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continuer.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25998" y="5167541"/>
            <a:ext cx="274955" cy="280670"/>
          </a:xfrm>
          <a:custGeom>
            <a:avLst/>
            <a:gdLst/>
            <a:ahLst/>
            <a:cxnLst/>
            <a:rect l="l" t="t" r="r" b="b"/>
            <a:pathLst>
              <a:path w="274954" h="280670">
                <a:moveTo>
                  <a:pt x="274548" y="123990"/>
                </a:moveTo>
                <a:lnTo>
                  <a:pt x="239128" y="123990"/>
                </a:lnTo>
                <a:lnTo>
                  <a:pt x="239128" y="150558"/>
                </a:lnTo>
                <a:lnTo>
                  <a:pt x="274548" y="150558"/>
                </a:lnTo>
                <a:lnTo>
                  <a:pt x="274548" y="123990"/>
                </a:lnTo>
                <a:close/>
              </a:path>
              <a:path w="274954" h="280670">
                <a:moveTo>
                  <a:pt x="145540" y="53581"/>
                </a:moveTo>
                <a:lnTo>
                  <a:pt x="127088" y="53581"/>
                </a:lnTo>
                <a:lnTo>
                  <a:pt x="112593" y="56602"/>
                </a:lnTo>
                <a:lnTo>
                  <a:pt x="76161" y="79705"/>
                </a:lnTo>
                <a:lnTo>
                  <a:pt x="54680" y="121119"/>
                </a:lnTo>
                <a:lnTo>
                  <a:pt x="53136" y="137274"/>
                </a:lnTo>
                <a:lnTo>
                  <a:pt x="58673" y="168476"/>
                </a:lnTo>
                <a:lnTo>
                  <a:pt x="70750" y="188139"/>
                </a:lnTo>
                <a:lnTo>
                  <a:pt x="70853" y="188306"/>
                </a:lnTo>
                <a:lnTo>
                  <a:pt x="83033" y="203654"/>
                </a:lnTo>
                <a:lnTo>
                  <a:pt x="88569" y="221411"/>
                </a:lnTo>
                <a:lnTo>
                  <a:pt x="88569" y="263474"/>
                </a:lnTo>
                <a:lnTo>
                  <a:pt x="103464" y="270963"/>
                </a:lnTo>
                <a:lnTo>
                  <a:pt x="115079" y="276207"/>
                </a:lnTo>
                <a:lnTo>
                  <a:pt x="125615" y="279292"/>
                </a:lnTo>
                <a:lnTo>
                  <a:pt x="137274" y="280301"/>
                </a:lnTo>
                <a:lnTo>
                  <a:pt x="148204" y="279292"/>
                </a:lnTo>
                <a:lnTo>
                  <a:pt x="149144" y="279292"/>
                </a:lnTo>
                <a:lnTo>
                  <a:pt x="160470" y="275874"/>
                </a:lnTo>
                <a:lnTo>
                  <a:pt x="171964" y="270587"/>
                </a:lnTo>
                <a:lnTo>
                  <a:pt x="185991" y="263474"/>
                </a:lnTo>
                <a:lnTo>
                  <a:pt x="185991" y="254177"/>
                </a:lnTo>
                <a:lnTo>
                  <a:pt x="127088" y="254177"/>
                </a:lnTo>
                <a:lnTo>
                  <a:pt x="121335" y="250634"/>
                </a:lnTo>
                <a:lnTo>
                  <a:pt x="115138" y="247535"/>
                </a:lnTo>
                <a:lnTo>
                  <a:pt x="115030" y="221411"/>
                </a:lnTo>
                <a:lnTo>
                  <a:pt x="108681" y="195104"/>
                </a:lnTo>
                <a:lnTo>
                  <a:pt x="95042" y="176241"/>
                </a:lnTo>
                <a:lnTo>
                  <a:pt x="82814" y="156716"/>
                </a:lnTo>
                <a:lnTo>
                  <a:pt x="80594" y="127977"/>
                </a:lnTo>
                <a:lnTo>
                  <a:pt x="86546" y="110414"/>
                </a:lnTo>
                <a:lnTo>
                  <a:pt x="97645" y="95757"/>
                </a:lnTo>
                <a:lnTo>
                  <a:pt x="112728" y="85254"/>
                </a:lnTo>
                <a:lnTo>
                  <a:pt x="130632" y="80149"/>
                </a:lnTo>
                <a:lnTo>
                  <a:pt x="198340" y="80149"/>
                </a:lnTo>
                <a:lnTo>
                  <a:pt x="193065" y="74396"/>
                </a:lnTo>
                <a:lnTo>
                  <a:pt x="178650" y="64041"/>
                </a:lnTo>
                <a:lnTo>
                  <a:pt x="162406" y="57011"/>
                </a:lnTo>
                <a:lnTo>
                  <a:pt x="145540" y="53581"/>
                </a:lnTo>
                <a:close/>
              </a:path>
              <a:path w="274954" h="280670">
                <a:moveTo>
                  <a:pt x="198340" y="80149"/>
                </a:moveTo>
                <a:lnTo>
                  <a:pt x="143510" y="80149"/>
                </a:lnTo>
                <a:lnTo>
                  <a:pt x="154876" y="82416"/>
                </a:lnTo>
                <a:lnTo>
                  <a:pt x="165879" y="87186"/>
                </a:lnTo>
                <a:lnTo>
                  <a:pt x="191306" y="116609"/>
                </a:lnTo>
                <a:lnTo>
                  <a:pt x="194199" y="149627"/>
                </a:lnTo>
                <a:lnTo>
                  <a:pt x="186264" y="167382"/>
                </a:lnTo>
                <a:lnTo>
                  <a:pt x="175091" y="181485"/>
                </a:lnTo>
                <a:lnTo>
                  <a:pt x="165620" y="194843"/>
                </a:lnTo>
                <a:lnTo>
                  <a:pt x="126199" y="194843"/>
                </a:lnTo>
                <a:lnTo>
                  <a:pt x="128269" y="201234"/>
                </a:lnTo>
                <a:lnTo>
                  <a:pt x="129800" y="207794"/>
                </a:lnTo>
                <a:lnTo>
                  <a:pt x="130750" y="214520"/>
                </a:lnTo>
                <a:lnTo>
                  <a:pt x="131076" y="221411"/>
                </a:lnTo>
                <a:lnTo>
                  <a:pt x="159410" y="221411"/>
                </a:lnTo>
                <a:lnTo>
                  <a:pt x="159410" y="247535"/>
                </a:lnTo>
                <a:lnTo>
                  <a:pt x="152336" y="251078"/>
                </a:lnTo>
                <a:lnTo>
                  <a:pt x="147015" y="254177"/>
                </a:lnTo>
                <a:lnTo>
                  <a:pt x="185991" y="254177"/>
                </a:lnTo>
                <a:lnTo>
                  <a:pt x="185991" y="221411"/>
                </a:lnTo>
                <a:lnTo>
                  <a:pt x="191468" y="203654"/>
                </a:lnTo>
                <a:lnTo>
                  <a:pt x="191525" y="203466"/>
                </a:lnTo>
                <a:lnTo>
                  <a:pt x="203701" y="188139"/>
                </a:lnTo>
                <a:lnTo>
                  <a:pt x="215838" y="168476"/>
                </a:lnTo>
                <a:lnTo>
                  <a:pt x="216060" y="167382"/>
                </a:lnTo>
                <a:lnTo>
                  <a:pt x="221411" y="137274"/>
                </a:lnTo>
                <a:lnTo>
                  <a:pt x="219536" y="119602"/>
                </a:lnTo>
                <a:lnTo>
                  <a:pt x="214048" y="102844"/>
                </a:lnTo>
                <a:lnTo>
                  <a:pt x="205156" y="87582"/>
                </a:lnTo>
                <a:lnTo>
                  <a:pt x="198340" y="80149"/>
                </a:lnTo>
                <a:close/>
              </a:path>
              <a:path w="274954" h="280670">
                <a:moveTo>
                  <a:pt x="35420" y="123990"/>
                </a:moveTo>
                <a:lnTo>
                  <a:pt x="0" y="123990"/>
                </a:lnTo>
                <a:lnTo>
                  <a:pt x="0" y="150558"/>
                </a:lnTo>
                <a:lnTo>
                  <a:pt x="35420" y="150558"/>
                </a:lnTo>
                <a:lnTo>
                  <a:pt x="35420" y="123990"/>
                </a:lnTo>
                <a:close/>
              </a:path>
              <a:path w="274954" h="280670">
                <a:moveTo>
                  <a:pt x="224320" y="30746"/>
                </a:moveTo>
                <a:lnTo>
                  <a:pt x="200215" y="54863"/>
                </a:lnTo>
                <a:lnTo>
                  <a:pt x="218998" y="73647"/>
                </a:lnTo>
                <a:lnTo>
                  <a:pt x="243103" y="49542"/>
                </a:lnTo>
                <a:lnTo>
                  <a:pt x="224320" y="30746"/>
                </a:lnTo>
                <a:close/>
              </a:path>
              <a:path w="274954" h="280670">
                <a:moveTo>
                  <a:pt x="49453" y="30581"/>
                </a:moveTo>
                <a:lnTo>
                  <a:pt x="30670" y="49377"/>
                </a:lnTo>
                <a:lnTo>
                  <a:pt x="54787" y="73482"/>
                </a:lnTo>
                <a:lnTo>
                  <a:pt x="73571" y="54686"/>
                </a:lnTo>
                <a:lnTo>
                  <a:pt x="49453" y="30581"/>
                </a:lnTo>
                <a:close/>
              </a:path>
              <a:path w="274954" h="280670">
                <a:moveTo>
                  <a:pt x="150558" y="0"/>
                </a:moveTo>
                <a:lnTo>
                  <a:pt x="123990" y="0"/>
                </a:lnTo>
                <a:lnTo>
                  <a:pt x="123990" y="35420"/>
                </a:lnTo>
                <a:lnTo>
                  <a:pt x="150558" y="35420"/>
                </a:lnTo>
                <a:lnTo>
                  <a:pt x="150558" y="0"/>
                </a:lnTo>
                <a:close/>
              </a:path>
            </a:pathLst>
          </a:custGeom>
          <a:solidFill>
            <a:srgbClr val="FF9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13298" y="5295445"/>
            <a:ext cx="42957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51155">
              <a:lnSpc>
                <a:spcPts val="1300"/>
              </a:lnSpc>
              <a:spcBef>
                <a:spcPts val="160"/>
              </a:spcBef>
            </a:pP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Vous</a:t>
            </a:r>
            <a:r>
              <a:rPr sz="1100" b="1" spc="39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91DE"/>
                </a:solidFill>
                <a:latin typeface="Calibri"/>
                <a:cs typeface="Calibri"/>
              </a:rPr>
              <a:t>avez</a:t>
            </a:r>
            <a:r>
              <a:rPr sz="1100" b="1" spc="40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FF91DE"/>
                </a:solidFill>
                <a:latin typeface="Calibri"/>
                <a:cs typeface="Calibri"/>
              </a:rPr>
              <a:t>également</a:t>
            </a:r>
            <a:r>
              <a:rPr sz="1100" b="1" spc="40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95" dirty="0">
                <a:solidFill>
                  <a:srgbClr val="FF91DE"/>
                </a:solidFill>
                <a:latin typeface="Calibri"/>
                <a:cs typeface="Calibri"/>
              </a:rPr>
              <a:t>la</a:t>
            </a:r>
            <a:r>
              <a:rPr sz="1100" b="1" spc="40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75" dirty="0">
                <a:solidFill>
                  <a:srgbClr val="FF91DE"/>
                </a:solidFill>
                <a:latin typeface="Calibri"/>
                <a:cs typeface="Calibri"/>
              </a:rPr>
              <a:t>possibilité</a:t>
            </a:r>
            <a:r>
              <a:rPr sz="1100" b="1" spc="40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40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FF91DE"/>
                </a:solidFill>
                <a:latin typeface="Calibri"/>
                <a:cs typeface="Calibri"/>
              </a:rPr>
              <a:t>vous</a:t>
            </a:r>
            <a:r>
              <a:rPr sz="1100" b="1" spc="39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70" dirty="0">
                <a:solidFill>
                  <a:srgbClr val="FF91DE"/>
                </a:solidFill>
                <a:latin typeface="Calibri"/>
                <a:cs typeface="Calibri"/>
              </a:rPr>
              <a:t>inscrire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en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85" dirty="0">
                <a:solidFill>
                  <a:srgbClr val="FF91DE"/>
                </a:solidFill>
                <a:latin typeface="Calibri"/>
                <a:cs typeface="Calibri"/>
              </a:rPr>
              <a:t>utilisant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85" dirty="0">
                <a:solidFill>
                  <a:srgbClr val="FF91DE"/>
                </a:solidFill>
                <a:latin typeface="Calibri"/>
                <a:cs typeface="Calibri"/>
              </a:rPr>
              <a:t>le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45" dirty="0">
                <a:solidFill>
                  <a:srgbClr val="FF91DE"/>
                </a:solidFill>
                <a:latin typeface="Calibri"/>
                <a:cs typeface="Calibri"/>
              </a:rPr>
              <a:t>service</a:t>
            </a:r>
            <a:r>
              <a:rPr sz="1100" b="1" spc="38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91DE"/>
                </a:solidFill>
                <a:latin typeface="Calibri"/>
                <a:cs typeface="Calibri"/>
              </a:rPr>
              <a:t>FranceConnect.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9994" y="1800009"/>
            <a:ext cx="669290" cy="271145"/>
          </a:xfrm>
          <a:prstGeom prst="rect">
            <a:avLst/>
          </a:prstGeom>
          <a:solidFill>
            <a:srgbClr val="FF91DE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Étape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4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71506" y="5261305"/>
            <a:ext cx="391160" cy="188595"/>
          </a:xfrm>
          <a:prstGeom prst="rect">
            <a:avLst/>
          </a:prstGeom>
          <a:solidFill>
            <a:srgbClr val="0052FF"/>
          </a:solidFill>
          <a:ln w="19050">
            <a:solidFill>
              <a:srgbClr val="F6261B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350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Suivant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4914" y="3998074"/>
            <a:ext cx="153670" cy="340360"/>
          </a:xfrm>
          <a:custGeom>
            <a:avLst/>
            <a:gdLst/>
            <a:ahLst/>
            <a:cxnLst/>
            <a:rect l="l" t="t" r="r" b="b"/>
            <a:pathLst>
              <a:path w="153670" h="340360">
                <a:moveTo>
                  <a:pt x="153085" y="186931"/>
                </a:moveTo>
                <a:lnTo>
                  <a:pt x="0" y="186931"/>
                </a:lnTo>
                <a:lnTo>
                  <a:pt x="0" y="340017"/>
                </a:lnTo>
                <a:lnTo>
                  <a:pt x="153085" y="340017"/>
                </a:lnTo>
                <a:lnTo>
                  <a:pt x="153085" y="186931"/>
                </a:lnTo>
                <a:close/>
              </a:path>
              <a:path w="153670" h="340360">
                <a:moveTo>
                  <a:pt x="153085" y="0"/>
                </a:moveTo>
                <a:lnTo>
                  <a:pt x="0" y="0"/>
                </a:lnTo>
                <a:lnTo>
                  <a:pt x="0" y="153085"/>
                </a:lnTo>
                <a:lnTo>
                  <a:pt x="153085" y="153085"/>
                </a:lnTo>
                <a:lnTo>
                  <a:pt x="153085" y="0"/>
                </a:lnTo>
                <a:close/>
              </a:path>
            </a:pathLst>
          </a:custGeom>
          <a:solidFill>
            <a:srgbClr val="381A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9867" y="2411869"/>
            <a:ext cx="3691890" cy="312737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900">
              <a:latin typeface="Times New Roman"/>
              <a:cs typeface="Times New Roman"/>
            </a:endParaRPr>
          </a:p>
          <a:p>
            <a:pPr marL="85090" marR="3526154">
              <a:lnSpc>
                <a:spcPct val="136300"/>
              </a:lnSpc>
            </a:pPr>
            <a:r>
              <a:rPr sz="900" spc="-85" dirty="0">
                <a:solidFill>
                  <a:srgbClr val="F2F2F2"/>
                </a:solidFill>
                <a:latin typeface="Verdana"/>
                <a:cs typeface="Verdana"/>
              </a:rPr>
              <a:t>A B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18" name="object 18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21" name="object 21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279" y="2410282"/>
            <a:ext cx="4897755" cy="2878455"/>
            <a:chOff x="358279" y="2410282"/>
            <a:chExt cx="4897755" cy="28784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879" y="2411869"/>
              <a:ext cx="3691826" cy="26749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9867" y="2411869"/>
              <a:ext cx="3691890" cy="2675255"/>
            </a:xfrm>
            <a:custGeom>
              <a:avLst/>
              <a:gdLst/>
              <a:ahLst/>
              <a:cxnLst/>
              <a:rect l="l" t="t" r="r" b="b"/>
              <a:pathLst>
                <a:path w="3691890" h="2675254">
                  <a:moveTo>
                    <a:pt x="0" y="2674975"/>
                  </a:moveTo>
                  <a:lnTo>
                    <a:pt x="3691826" y="2674975"/>
                  </a:lnTo>
                  <a:lnTo>
                    <a:pt x="3691826" y="0"/>
                  </a:lnTo>
                  <a:lnTo>
                    <a:pt x="0" y="0"/>
                  </a:lnTo>
                  <a:lnTo>
                    <a:pt x="0" y="26749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9871" y="4374527"/>
              <a:ext cx="3430904" cy="644525"/>
            </a:xfrm>
            <a:custGeom>
              <a:avLst/>
              <a:gdLst/>
              <a:ahLst/>
              <a:cxnLst/>
              <a:rect l="l" t="t" r="r" b="b"/>
              <a:pathLst>
                <a:path w="3430904" h="644525">
                  <a:moveTo>
                    <a:pt x="2324519" y="644436"/>
                  </a:moveTo>
                  <a:lnTo>
                    <a:pt x="3430841" y="644436"/>
                  </a:lnTo>
                  <a:lnTo>
                    <a:pt x="3430841" y="443865"/>
                  </a:lnTo>
                  <a:lnTo>
                    <a:pt x="2324519" y="443865"/>
                  </a:lnTo>
                  <a:lnTo>
                    <a:pt x="2324519" y="644436"/>
                  </a:lnTo>
                  <a:close/>
                </a:path>
                <a:path w="3430904" h="644525">
                  <a:moveTo>
                    <a:pt x="1133284" y="644436"/>
                  </a:moveTo>
                  <a:lnTo>
                    <a:pt x="2206853" y="644436"/>
                  </a:lnTo>
                  <a:lnTo>
                    <a:pt x="2206853" y="443865"/>
                  </a:lnTo>
                  <a:lnTo>
                    <a:pt x="1133284" y="443865"/>
                  </a:lnTo>
                  <a:lnTo>
                    <a:pt x="1133284" y="644436"/>
                  </a:lnTo>
                  <a:close/>
                </a:path>
                <a:path w="3430904" h="644525">
                  <a:moveTo>
                    <a:pt x="0" y="242684"/>
                  </a:moveTo>
                  <a:lnTo>
                    <a:pt x="3308451" y="242684"/>
                  </a:lnTo>
                  <a:lnTo>
                    <a:pt x="3308451" y="0"/>
                  </a:lnTo>
                  <a:lnTo>
                    <a:pt x="0" y="0"/>
                  </a:lnTo>
                  <a:lnTo>
                    <a:pt x="0" y="242684"/>
                  </a:lnTo>
                  <a:close/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80879" y="4274045"/>
              <a:ext cx="1223645" cy="645160"/>
            </a:xfrm>
            <a:custGeom>
              <a:avLst/>
              <a:gdLst/>
              <a:ahLst/>
              <a:cxnLst/>
              <a:rect l="l" t="t" r="r" b="b"/>
              <a:pathLst>
                <a:path w="1223645" h="645160">
                  <a:moveTo>
                    <a:pt x="0" y="644639"/>
                  </a:moveTo>
                  <a:lnTo>
                    <a:pt x="241922" y="644639"/>
                  </a:lnTo>
                  <a:lnTo>
                    <a:pt x="241922" y="0"/>
                  </a:lnTo>
                  <a:lnTo>
                    <a:pt x="1223035" y="0"/>
                  </a:lnTo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88790" y="4211557"/>
              <a:ext cx="67310" cy="125095"/>
            </a:xfrm>
            <a:custGeom>
              <a:avLst/>
              <a:gdLst/>
              <a:ahLst/>
              <a:cxnLst/>
              <a:rect l="l" t="t" r="r" b="b"/>
              <a:pathLst>
                <a:path w="67310" h="125095">
                  <a:moveTo>
                    <a:pt x="0" y="0"/>
                  </a:moveTo>
                  <a:lnTo>
                    <a:pt x="0" y="124968"/>
                  </a:lnTo>
                  <a:lnTo>
                    <a:pt x="67208" y="62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2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05783" y="5018404"/>
              <a:ext cx="0" cy="218440"/>
            </a:xfrm>
            <a:custGeom>
              <a:avLst/>
              <a:gdLst/>
              <a:ahLst/>
              <a:cxnLst/>
              <a:rect l="l" t="t" r="r" b="b"/>
              <a:pathLst>
                <a:path h="218439">
                  <a:moveTo>
                    <a:pt x="0" y="0"/>
                  </a:moveTo>
                  <a:lnTo>
                    <a:pt x="0" y="217906"/>
                  </a:lnTo>
                </a:path>
              </a:pathLst>
            </a:custGeom>
            <a:ln w="19050">
              <a:solidFill>
                <a:srgbClr val="F626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43299" y="5221197"/>
              <a:ext cx="125095" cy="67310"/>
            </a:xfrm>
            <a:custGeom>
              <a:avLst/>
              <a:gdLst/>
              <a:ahLst/>
              <a:cxnLst/>
              <a:rect l="l" t="t" r="r" b="b"/>
              <a:pathLst>
                <a:path w="125094" h="67310">
                  <a:moveTo>
                    <a:pt x="124967" y="0"/>
                  </a:moveTo>
                  <a:lnTo>
                    <a:pt x="0" y="0"/>
                  </a:lnTo>
                  <a:lnTo>
                    <a:pt x="62483" y="67208"/>
                  </a:lnTo>
                  <a:lnTo>
                    <a:pt x="124967" y="0"/>
                  </a:lnTo>
                  <a:close/>
                </a:path>
              </a:pathLst>
            </a:custGeom>
            <a:solidFill>
              <a:srgbClr val="F62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347300" y="210145"/>
            <a:ext cx="5189855" cy="108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60"/>
              </a:lnSpc>
              <a:spcBef>
                <a:spcPts val="100"/>
              </a:spcBef>
            </a:pPr>
            <a:r>
              <a:rPr spc="-150" dirty="0"/>
              <a:t>Réception</a:t>
            </a:r>
            <a:r>
              <a:rPr spc="-375" dirty="0"/>
              <a:t> </a:t>
            </a:r>
            <a:r>
              <a:rPr spc="-215" dirty="0"/>
              <a:t>du</a:t>
            </a:r>
            <a:r>
              <a:rPr spc="-370" dirty="0"/>
              <a:t> </a:t>
            </a:r>
            <a:r>
              <a:rPr spc="-20" dirty="0"/>
              <a:t>code</a:t>
            </a:r>
          </a:p>
          <a:p>
            <a:pPr marL="12700">
              <a:lnSpc>
                <a:spcPts val="4160"/>
              </a:lnSpc>
            </a:pPr>
            <a:r>
              <a:rPr spc="-120" dirty="0"/>
              <a:t>de</a:t>
            </a:r>
            <a:r>
              <a:rPr spc="-370" dirty="0"/>
              <a:t> </a:t>
            </a:r>
            <a:r>
              <a:rPr spc="-155" dirty="0"/>
              <a:t>vérification</a:t>
            </a:r>
            <a:r>
              <a:rPr spc="-365" dirty="0"/>
              <a:t> </a:t>
            </a:r>
            <a:r>
              <a:rPr spc="-175" dirty="0"/>
              <a:t>par</a:t>
            </a:r>
            <a:r>
              <a:rPr spc="-370" dirty="0"/>
              <a:t> </a:t>
            </a:r>
            <a:r>
              <a:rPr spc="-160" dirty="0"/>
              <a:t>e-</a:t>
            </a:r>
            <a:r>
              <a:rPr spc="-190" dirty="0"/>
              <a:t>mail</a:t>
            </a:r>
          </a:p>
        </p:txBody>
      </p:sp>
      <p:sp>
        <p:nvSpPr>
          <p:cNvPr id="11" name="object 11"/>
          <p:cNvSpPr/>
          <p:nvPr/>
        </p:nvSpPr>
        <p:spPr>
          <a:xfrm>
            <a:off x="5435999" y="3182106"/>
            <a:ext cx="0" cy="675640"/>
          </a:xfrm>
          <a:custGeom>
            <a:avLst/>
            <a:gdLst/>
            <a:ahLst/>
            <a:cxnLst/>
            <a:rect l="l" t="t" r="r" b="b"/>
            <a:pathLst>
              <a:path h="675639">
                <a:moveTo>
                  <a:pt x="0" y="67551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91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423299" y="2203422"/>
            <a:ext cx="3295650" cy="264604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600" b="1" spc="70" dirty="0">
                <a:solidFill>
                  <a:srgbClr val="381A0A"/>
                </a:solidFill>
                <a:latin typeface="Calibri"/>
                <a:cs typeface="Calibri"/>
              </a:rPr>
              <a:t>Saisie</a:t>
            </a:r>
            <a:r>
              <a:rPr sz="1600" b="1" spc="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381A0A"/>
                </a:solidFill>
                <a:latin typeface="Calibri"/>
                <a:cs typeface="Calibri"/>
              </a:rPr>
              <a:t>du</a:t>
            </a:r>
            <a:r>
              <a:rPr sz="1600" b="1" spc="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30" dirty="0">
                <a:solidFill>
                  <a:srgbClr val="381A0A"/>
                </a:solidFill>
                <a:latin typeface="Calibri"/>
                <a:cs typeface="Calibri"/>
              </a:rPr>
              <a:t>code</a:t>
            </a:r>
            <a:r>
              <a:rPr sz="1600" b="1" spc="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100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600" b="1" spc="5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381A0A"/>
                </a:solidFill>
                <a:latin typeface="Calibri"/>
                <a:cs typeface="Calibri"/>
              </a:rPr>
              <a:t>vérification</a:t>
            </a:r>
            <a:endParaRPr sz="1600">
              <a:latin typeface="Calibri"/>
              <a:cs typeface="Calibri"/>
            </a:endParaRPr>
          </a:p>
          <a:p>
            <a:pPr marL="12700" marR="8890">
              <a:lnSpc>
                <a:spcPts val="1300"/>
              </a:lnSpc>
              <a:spcBef>
                <a:spcPts val="790"/>
              </a:spcBef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Renseignez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vérification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reçu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à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l’adresse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mail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affichée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l’étape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4.</a:t>
            </a:r>
            <a:endParaRPr sz="1100">
              <a:latin typeface="Verdana"/>
              <a:cs typeface="Verdana"/>
            </a:endParaRPr>
          </a:p>
          <a:p>
            <a:pPr marL="102235" marR="111760">
              <a:lnSpc>
                <a:spcPts val="1300"/>
              </a:lnSpc>
              <a:spcBef>
                <a:spcPts val="1300"/>
              </a:spcBef>
            </a:pPr>
            <a:r>
              <a:rPr sz="1100" b="1" spc="110" dirty="0">
                <a:solidFill>
                  <a:srgbClr val="FF91DE"/>
                </a:solidFill>
                <a:latin typeface="Calibri"/>
                <a:cs typeface="Calibri"/>
              </a:rPr>
              <a:t>Attention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300" dirty="0">
                <a:solidFill>
                  <a:srgbClr val="FF91DE"/>
                </a:solidFill>
                <a:latin typeface="Calibri"/>
                <a:cs typeface="Calibri"/>
              </a:rPr>
              <a:t>: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95" dirty="0">
                <a:solidFill>
                  <a:srgbClr val="FF91DE"/>
                </a:solidFill>
                <a:latin typeface="Calibri"/>
                <a:cs typeface="Calibri"/>
              </a:rPr>
              <a:t>la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FF91DE"/>
                </a:solidFill>
                <a:latin typeface="Calibri"/>
                <a:cs typeface="Calibri"/>
              </a:rPr>
              <a:t>durée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70" dirty="0">
                <a:solidFill>
                  <a:srgbClr val="FF91DE"/>
                </a:solidFill>
                <a:latin typeface="Calibri"/>
                <a:cs typeface="Calibri"/>
              </a:rPr>
              <a:t>validité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du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FF91DE"/>
                </a:solidFill>
                <a:latin typeface="Calibri"/>
                <a:cs typeface="Calibri"/>
              </a:rPr>
              <a:t>code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40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65" dirty="0">
                <a:solidFill>
                  <a:srgbClr val="FF91DE"/>
                </a:solidFill>
                <a:latin typeface="Calibri"/>
                <a:cs typeface="Calibri"/>
              </a:rPr>
              <a:t>vérification</a:t>
            </a:r>
            <a:r>
              <a:rPr sz="1100" b="1" spc="409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145" dirty="0">
                <a:solidFill>
                  <a:srgbClr val="FF91DE"/>
                </a:solidFill>
                <a:latin typeface="Calibri"/>
                <a:cs typeface="Calibri"/>
              </a:rPr>
              <a:t>est</a:t>
            </a:r>
            <a:r>
              <a:rPr sz="1100" b="1" spc="409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40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15</a:t>
            </a:r>
            <a:r>
              <a:rPr sz="1100" b="1" spc="409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91DE"/>
                </a:solidFill>
                <a:latin typeface="Calibri"/>
                <a:cs typeface="Calibri"/>
              </a:rPr>
              <a:t>minutes.</a:t>
            </a:r>
            <a:endParaRPr sz="1100">
              <a:latin typeface="Calibri"/>
              <a:cs typeface="Calibri"/>
            </a:endParaRPr>
          </a:p>
          <a:p>
            <a:pPr marL="102235" marR="111760">
              <a:lnSpc>
                <a:spcPts val="1300"/>
              </a:lnSpc>
            </a:pPr>
            <a:r>
              <a:rPr sz="1100" b="1" spc="100" dirty="0">
                <a:solidFill>
                  <a:srgbClr val="FF91DE"/>
                </a:solidFill>
                <a:latin typeface="Calibri"/>
                <a:cs typeface="Calibri"/>
              </a:rPr>
              <a:t>Au-</a:t>
            </a:r>
            <a:r>
              <a:rPr sz="1100" b="1" spc="90" dirty="0">
                <a:solidFill>
                  <a:srgbClr val="FF91DE"/>
                </a:solidFill>
                <a:latin typeface="Calibri"/>
                <a:cs typeface="Calibri"/>
              </a:rPr>
              <a:t>delà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de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95" dirty="0">
                <a:solidFill>
                  <a:srgbClr val="FF91DE"/>
                </a:solidFill>
                <a:latin typeface="Calibri"/>
                <a:cs typeface="Calibri"/>
              </a:rPr>
              <a:t>ce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91DE"/>
                </a:solidFill>
                <a:latin typeface="Calibri"/>
                <a:cs typeface="Calibri"/>
              </a:rPr>
              <a:t>terme,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FF91DE"/>
                </a:solidFill>
                <a:latin typeface="Calibri"/>
                <a:cs typeface="Calibri"/>
              </a:rPr>
              <a:t>vous</a:t>
            </a:r>
            <a:r>
              <a:rPr sz="1100" b="1" spc="380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FF91DE"/>
                </a:solidFill>
                <a:latin typeface="Calibri"/>
                <a:cs typeface="Calibri"/>
              </a:rPr>
              <a:t>devez</a:t>
            </a:r>
            <a:r>
              <a:rPr sz="1100" b="1" spc="375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FF91DE"/>
                </a:solidFill>
                <a:latin typeface="Calibri"/>
                <a:cs typeface="Calibri"/>
              </a:rPr>
              <a:t>demander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un</a:t>
            </a:r>
            <a:r>
              <a:rPr sz="1100" b="1" spc="484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91DE"/>
                </a:solidFill>
                <a:latin typeface="Calibri"/>
                <a:cs typeface="Calibri"/>
              </a:rPr>
              <a:t>nouveau</a:t>
            </a:r>
            <a:r>
              <a:rPr sz="1100" b="1" spc="484" dirty="0">
                <a:solidFill>
                  <a:srgbClr val="FF91DE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91DE"/>
                </a:solidFill>
                <a:latin typeface="Calibri"/>
                <a:cs typeface="Calibri"/>
              </a:rPr>
              <a:t>code.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0"/>
              </a:spcBef>
            </a:pPr>
            <a:endParaRPr sz="1100">
              <a:latin typeface="Calibri"/>
              <a:cs typeface="Calibri"/>
            </a:endParaRPr>
          </a:p>
          <a:p>
            <a:pPr marL="12700" marR="132715">
              <a:lnSpc>
                <a:spcPts val="1300"/>
              </a:lnSpc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Cliquez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Valider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vérification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5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puis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lisez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81A0A"/>
                </a:solidFill>
                <a:latin typeface="Verdana"/>
                <a:cs typeface="Verdana"/>
              </a:rPr>
              <a:t>et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acceptez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Conditions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Générales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ts val="1300"/>
              </a:lnSpc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d’Utilisation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qui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s’affichent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l’écran</a:t>
            </a:r>
            <a:r>
              <a:rPr sz="1100" spc="-6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pour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finaliser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inscription.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9994" y="1800009"/>
            <a:ext cx="877569" cy="271145"/>
          </a:xfrm>
          <a:prstGeom prst="rect">
            <a:avLst/>
          </a:prstGeom>
          <a:solidFill>
            <a:srgbClr val="381A0A"/>
          </a:solidFill>
        </p:spPr>
        <p:txBody>
          <a:bodyPr vert="horz" wrap="square" lIns="0" tIns="444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50"/>
              </a:spcBef>
            </a:pPr>
            <a:r>
              <a:rPr sz="1100" spc="-40" dirty="0">
                <a:solidFill>
                  <a:srgbClr val="FFFFFF"/>
                </a:solidFill>
                <a:latin typeface="Verdana"/>
                <a:cs typeface="Verdana"/>
              </a:rPr>
              <a:t>Parcours 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994" y="5383682"/>
            <a:ext cx="8154670" cy="1816735"/>
          </a:xfrm>
          <a:custGeom>
            <a:avLst/>
            <a:gdLst/>
            <a:ahLst/>
            <a:cxnLst/>
            <a:rect l="l" t="t" r="r" b="b"/>
            <a:pathLst>
              <a:path w="8154670" h="1816734">
                <a:moveTo>
                  <a:pt x="8154339" y="0"/>
                </a:moveTo>
                <a:lnTo>
                  <a:pt x="0" y="0"/>
                </a:lnTo>
                <a:lnTo>
                  <a:pt x="0" y="1816328"/>
                </a:lnTo>
                <a:lnTo>
                  <a:pt x="8154339" y="1816328"/>
                </a:lnTo>
                <a:lnTo>
                  <a:pt x="8154339" y="0"/>
                </a:lnTo>
                <a:close/>
              </a:path>
            </a:pathLst>
          </a:custGeom>
          <a:solidFill>
            <a:srgbClr val="FF9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9994" y="5383682"/>
            <a:ext cx="8154670" cy="18167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1085"/>
              </a:spcBef>
            </a:pP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Vous</a:t>
            </a:r>
            <a:r>
              <a:rPr sz="1100" b="1" spc="13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n’avez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381A0A"/>
                </a:solidFill>
                <a:latin typeface="Calibri"/>
                <a:cs typeface="Calibri"/>
              </a:rPr>
              <a:t>pas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381A0A"/>
                </a:solidFill>
                <a:latin typeface="Calibri"/>
                <a:cs typeface="Calibri"/>
              </a:rPr>
              <a:t>reçu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81A0A"/>
                </a:solidFill>
                <a:latin typeface="Calibri"/>
                <a:cs typeface="Calibri"/>
              </a:rPr>
              <a:t>l’e-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mail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contenant</a:t>
            </a:r>
            <a:r>
              <a:rPr sz="1100" b="1" spc="13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le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381A0A"/>
                </a:solidFill>
                <a:latin typeface="Calibri"/>
                <a:cs typeface="Calibri"/>
              </a:rPr>
              <a:t>code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381A0A"/>
                </a:solidFill>
                <a:latin typeface="Calibri"/>
                <a:cs typeface="Calibri"/>
              </a:rPr>
              <a:t>de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1A0A"/>
                </a:solidFill>
                <a:latin typeface="Calibri"/>
                <a:cs typeface="Calibri"/>
              </a:rPr>
              <a:t>vérification</a:t>
            </a:r>
            <a:r>
              <a:rPr sz="1100" b="1" spc="13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381A0A"/>
                </a:solidFill>
                <a:latin typeface="Calibri"/>
                <a:cs typeface="Calibri"/>
              </a:rPr>
              <a:t>?</a:t>
            </a:r>
            <a:endParaRPr sz="1100">
              <a:latin typeface="Calibri"/>
              <a:cs typeface="Calibri"/>
            </a:endParaRPr>
          </a:p>
          <a:p>
            <a:pPr marL="323850" marR="3583940" indent="-144145">
              <a:lnSpc>
                <a:spcPts val="1300"/>
              </a:lnSpc>
              <a:spcBef>
                <a:spcPts val="610"/>
              </a:spcBef>
              <a:buChar char="–"/>
              <a:tabLst>
                <a:tab pos="323850" algn="l"/>
              </a:tabLst>
            </a:pP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Vérifiez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dans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dossier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messages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indésirables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10" dirty="0">
                <a:solidFill>
                  <a:srgbClr val="381A0A"/>
                </a:solidFill>
                <a:latin typeface="Verdana"/>
                <a:cs typeface="Verdana"/>
              </a:rPr>
              <a:t>(spam)</a:t>
            </a:r>
            <a:r>
              <a:rPr sz="1100" spc="-7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votre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messagerie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web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ou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votre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logiciel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gestion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courrier électronique.</a:t>
            </a:r>
            <a:endParaRPr sz="1100">
              <a:latin typeface="Verdana"/>
              <a:cs typeface="Verdana"/>
            </a:endParaRPr>
          </a:p>
          <a:p>
            <a:pPr marL="323850" marR="3483610" indent="-144145">
              <a:lnSpc>
                <a:spcPts val="1300"/>
              </a:lnSpc>
              <a:spcBef>
                <a:spcPts val="565"/>
              </a:spcBef>
              <a:buChar char="–"/>
              <a:tabLst>
                <a:tab pos="323850" algn="l"/>
              </a:tabLst>
            </a:pP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Cliquez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sur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lien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«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75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n’avez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81A0A"/>
                </a:solidFill>
                <a:latin typeface="Verdana"/>
                <a:cs typeface="Verdana"/>
              </a:rPr>
              <a:t>pas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reçu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20" dirty="0">
                <a:solidFill>
                  <a:srgbClr val="381A0A"/>
                </a:solidFill>
                <a:latin typeface="Verdana"/>
                <a:cs typeface="Verdana"/>
              </a:rPr>
              <a:t>»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81A0A"/>
                </a:solidFill>
                <a:latin typeface="Verdana"/>
                <a:cs typeface="Verdana"/>
              </a:rPr>
              <a:t>pour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81A0A"/>
                </a:solidFill>
                <a:latin typeface="Verdana"/>
                <a:cs typeface="Verdana"/>
              </a:rPr>
              <a:t>changer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81A0A"/>
                </a:solidFill>
                <a:latin typeface="Verdana"/>
                <a:cs typeface="Verdana"/>
              </a:rPr>
              <a:t>de </a:t>
            </a:r>
            <a:r>
              <a:rPr sz="1100" spc="-100" dirty="0">
                <a:solidFill>
                  <a:srgbClr val="381A0A"/>
                </a:solidFill>
                <a:latin typeface="Verdana"/>
                <a:cs typeface="Verdana"/>
              </a:rPr>
              <a:t>moyen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contact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81A0A"/>
                </a:solidFill>
                <a:latin typeface="Verdana"/>
                <a:cs typeface="Verdana"/>
              </a:rPr>
              <a:t>(retour</a:t>
            </a:r>
            <a:r>
              <a:rPr sz="1100" spc="-80" dirty="0">
                <a:solidFill>
                  <a:srgbClr val="381A0A"/>
                </a:solidFill>
                <a:latin typeface="Verdana"/>
                <a:cs typeface="Verdana"/>
              </a:rPr>
              <a:t> à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81A0A"/>
                </a:solidFill>
                <a:latin typeface="Verdana"/>
                <a:cs typeface="Verdana"/>
              </a:rPr>
              <a:t>l’étape</a:t>
            </a:r>
            <a:r>
              <a:rPr sz="1100" spc="-8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81A0A"/>
                </a:solidFill>
                <a:latin typeface="Verdana"/>
                <a:cs typeface="Verdana"/>
              </a:rPr>
              <a:t>précédente).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37581" y="5565279"/>
            <a:ext cx="2895600" cy="1457960"/>
            <a:chOff x="5437581" y="5565279"/>
            <a:chExt cx="2895600" cy="1457960"/>
          </a:xfrm>
        </p:grpSpPr>
        <p:sp>
          <p:nvSpPr>
            <p:cNvPr id="17" name="object 17"/>
            <p:cNvSpPr/>
            <p:nvPr/>
          </p:nvSpPr>
          <p:spPr>
            <a:xfrm>
              <a:off x="5437581" y="5565279"/>
              <a:ext cx="2895600" cy="1457960"/>
            </a:xfrm>
            <a:custGeom>
              <a:avLst/>
              <a:gdLst/>
              <a:ahLst/>
              <a:cxnLst/>
              <a:rect l="l" t="t" r="r" b="b"/>
              <a:pathLst>
                <a:path w="2895600" h="1457959">
                  <a:moveTo>
                    <a:pt x="2895168" y="0"/>
                  </a:moveTo>
                  <a:lnTo>
                    <a:pt x="0" y="0"/>
                  </a:lnTo>
                  <a:lnTo>
                    <a:pt x="0" y="1457502"/>
                  </a:lnTo>
                  <a:lnTo>
                    <a:pt x="2895168" y="1457502"/>
                  </a:lnTo>
                  <a:lnTo>
                    <a:pt x="28951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1640" y="5635955"/>
              <a:ext cx="214922" cy="16128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308342" y="6799274"/>
            <a:ext cx="954405" cy="153670"/>
          </a:xfrm>
          <a:prstGeom prst="rect">
            <a:avLst/>
          </a:prstGeom>
          <a:solidFill>
            <a:srgbClr val="0052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20"/>
              </a:spcBef>
            </a:pPr>
            <a:r>
              <a:rPr sz="450" b="1" spc="45" dirty="0">
                <a:solidFill>
                  <a:srgbClr val="FFFFFF"/>
                </a:solidFill>
                <a:latin typeface="Calibri"/>
                <a:cs typeface="Calibri"/>
              </a:rPr>
              <a:t>Changer</a:t>
            </a:r>
            <a:r>
              <a:rPr sz="4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4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moyen</a:t>
            </a:r>
            <a:r>
              <a:rPr sz="4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b="1" spc="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4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" b="1" spc="40" dirty="0">
                <a:solidFill>
                  <a:srgbClr val="FFFFFF"/>
                </a:solidFill>
                <a:latin typeface="Calibri"/>
                <a:cs typeface="Calibri"/>
              </a:rPr>
              <a:t>contact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37581" y="5565279"/>
            <a:ext cx="2895600" cy="1457960"/>
          </a:xfrm>
          <a:prstGeom prst="rect">
            <a:avLst/>
          </a:prstGeom>
          <a:ln w="3175">
            <a:solidFill>
              <a:srgbClr val="381A0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800">
              <a:latin typeface="Times New Roman"/>
              <a:cs typeface="Times New Roman"/>
            </a:endParaRPr>
          </a:p>
          <a:p>
            <a:pPr marL="69850" marR="494665">
              <a:lnSpc>
                <a:spcPct val="114599"/>
              </a:lnSpc>
              <a:spcBef>
                <a:spcPts val="5"/>
              </a:spcBef>
            </a:pPr>
            <a:r>
              <a:rPr sz="800" b="1" spc="10" dirty="0">
                <a:solidFill>
                  <a:srgbClr val="381A0A"/>
                </a:solidFill>
                <a:latin typeface="Calibri"/>
                <a:cs typeface="Calibri"/>
              </a:rPr>
              <a:t>Vous</a:t>
            </a:r>
            <a:r>
              <a:rPr sz="800" b="1" spc="10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spc="10" dirty="0">
                <a:solidFill>
                  <a:srgbClr val="381A0A"/>
                </a:solidFill>
                <a:latin typeface="Calibri"/>
                <a:cs typeface="Calibri"/>
              </a:rPr>
              <a:t>n’avez</a:t>
            </a:r>
            <a:r>
              <a:rPr sz="800" b="1" spc="11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381A0A"/>
                </a:solidFill>
                <a:latin typeface="Calibri"/>
                <a:cs typeface="Calibri"/>
              </a:rPr>
              <a:t>pas</a:t>
            </a:r>
            <a:r>
              <a:rPr sz="800" b="1" spc="11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spc="80" dirty="0">
                <a:solidFill>
                  <a:srgbClr val="381A0A"/>
                </a:solidFill>
                <a:latin typeface="Calibri"/>
                <a:cs typeface="Calibri"/>
              </a:rPr>
              <a:t>reçu</a:t>
            </a:r>
            <a:r>
              <a:rPr sz="800" b="1" spc="11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1A0A"/>
                </a:solidFill>
                <a:latin typeface="Calibri"/>
                <a:cs typeface="Calibri"/>
              </a:rPr>
              <a:t>l’e-</a:t>
            </a:r>
            <a:r>
              <a:rPr sz="800" b="1" spc="10" dirty="0">
                <a:solidFill>
                  <a:srgbClr val="381A0A"/>
                </a:solidFill>
                <a:latin typeface="Calibri"/>
                <a:cs typeface="Calibri"/>
              </a:rPr>
              <a:t>mail</a:t>
            </a:r>
            <a:r>
              <a:rPr sz="800" b="1" spc="11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381A0A"/>
                </a:solidFill>
                <a:latin typeface="Calibri"/>
                <a:cs typeface="Calibri"/>
              </a:rPr>
              <a:t>contenant</a:t>
            </a:r>
            <a:r>
              <a:rPr sz="800" b="1" spc="105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spc="10" dirty="0">
                <a:solidFill>
                  <a:srgbClr val="381A0A"/>
                </a:solidFill>
                <a:latin typeface="Calibri"/>
                <a:cs typeface="Calibri"/>
              </a:rPr>
              <a:t>le</a:t>
            </a:r>
            <a:r>
              <a:rPr sz="800" b="1" spc="11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spc="70" dirty="0">
                <a:solidFill>
                  <a:srgbClr val="381A0A"/>
                </a:solidFill>
                <a:latin typeface="Calibri"/>
                <a:cs typeface="Calibri"/>
              </a:rPr>
              <a:t>code </a:t>
            </a:r>
            <a:r>
              <a:rPr sz="800" b="1" spc="30" dirty="0">
                <a:solidFill>
                  <a:srgbClr val="381A0A"/>
                </a:solidFill>
                <a:latin typeface="Calibri"/>
                <a:cs typeface="Calibri"/>
              </a:rPr>
              <a:t>d’inscription</a:t>
            </a:r>
            <a:r>
              <a:rPr sz="800" b="1" spc="190" dirty="0">
                <a:solidFill>
                  <a:srgbClr val="381A0A"/>
                </a:solidFill>
                <a:latin typeface="Calibri"/>
                <a:cs typeface="Calibri"/>
              </a:rPr>
              <a:t> </a:t>
            </a:r>
            <a:r>
              <a:rPr sz="800" b="1" spc="50" dirty="0">
                <a:solidFill>
                  <a:srgbClr val="381A0A"/>
                </a:solidFill>
                <a:latin typeface="Calibri"/>
                <a:cs typeface="Calibri"/>
              </a:rPr>
              <a:t>?</a:t>
            </a:r>
            <a:endParaRPr sz="800">
              <a:latin typeface="Calibri"/>
              <a:cs typeface="Calibri"/>
            </a:endParaRPr>
          </a:p>
          <a:p>
            <a:pPr marL="69850">
              <a:lnSpc>
                <a:spcPct val="100000"/>
              </a:lnSpc>
              <a:spcBef>
                <a:spcPts val="815"/>
              </a:spcBef>
            </a:pP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Merci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bien vérifier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l’exactitude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l’e-mail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sur lequel nous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0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l’avons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envoyé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70" dirty="0">
                <a:solidFill>
                  <a:srgbClr val="381A0A"/>
                </a:solidFill>
                <a:latin typeface="Verdana"/>
                <a:cs typeface="Verdana"/>
              </a:rPr>
              <a:t>: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b="1" spc="-10" dirty="0">
                <a:solidFill>
                  <a:srgbClr val="381A0A"/>
                </a:solidFill>
                <a:latin typeface="Calibri"/>
                <a:cs typeface="Calibri"/>
              </a:rPr>
              <a:t>ta******o@li**.fr</a:t>
            </a:r>
            <a:endParaRPr sz="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50">
              <a:latin typeface="Calibri"/>
              <a:cs typeface="Calibri"/>
            </a:endParaRPr>
          </a:p>
          <a:p>
            <a:pPr marL="69850" marR="62230">
              <a:lnSpc>
                <a:spcPct val="106700"/>
              </a:lnSpc>
            </a:pPr>
            <a:r>
              <a:rPr sz="450" spc="-35" dirty="0">
                <a:solidFill>
                  <a:srgbClr val="381A0A"/>
                </a:solidFill>
                <a:latin typeface="Verdana"/>
                <a:cs typeface="Verdana"/>
              </a:rPr>
              <a:t>Si</a:t>
            </a:r>
            <a:r>
              <a:rPr sz="450" spc="-1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0" dirty="0">
                <a:solidFill>
                  <a:srgbClr val="381A0A"/>
                </a:solidFill>
                <a:latin typeface="Verdana"/>
                <a:cs typeface="Verdana"/>
              </a:rPr>
              <a:t>malgre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tout,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0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450" spc="-1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n’avez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toujours pas</a:t>
            </a:r>
            <a:r>
              <a:rPr sz="450" spc="-1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reussi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a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recevoir</a:t>
            </a:r>
            <a:r>
              <a:rPr sz="450" spc="-1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le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code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par</a:t>
            </a:r>
            <a:r>
              <a:rPr sz="450" spc="-1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e-</a:t>
            </a:r>
            <a:r>
              <a:rPr sz="450" spc="-30" dirty="0">
                <a:solidFill>
                  <a:srgbClr val="381A0A"/>
                </a:solidFill>
                <a:latin typeface="Verdana"/>
                <a:cs typeface="Verdana"/>
              </a:rPr>
              <a:t>mail,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nous </a:t>
            </a:r>
            <a:r>
              <a:rPr sz="450" spc="-20" dirty="0">
                <a:solidFill>
                  <a:srgbClr val="381A0A"/>
                </a:solidFill>
                <a:latin typeface="Verdana"/>
                <a:cs typeface="Verdana"/>
              </a:rPr>
              <a:t>vous</a:t>
            </a:r>
            <a:r>
              <a:rPr sz="450" spc="-1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0" dirty="0">
                <a:solidFill>
                  <a:srgbClr val="381A0A"/>
                </a:solidFill>
                <a:latin typeface="Verdana"/>
                <a:cs typeface="Verdana"/>
              </a:rPr>
              <a:t>invitons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50" dirty="0">
                <a:solidFill>
                  <a:srgbClr val="381A0A"/>
                </a:solidFill>
                <a:latin typeface="Verdana"/>
                <a:cs typeface="Verdana"/>
              </a:rPr>
              <a:t>à</a:t>
            </a:r>
            <a:r>
              <a:rPr sz="450" spc="5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changer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moven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de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contact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ou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a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reporter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ver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ication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e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un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moment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ultérieur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en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nous</a:t>
            </a:r>
            <a:r>
              <a:rPr sz="450" spc="-5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excusant</a:t>
            </a:r>
            <a:r>
              <a:rPr sz="450" spc="50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pour</a:t>
            </a:r>
            <a:r>
              <a:rPr sz="45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25" dirty="0">
                <a:solidFill>
                  <a:srgbClr val="381A0A"/>
                </a:solidFill>
                <a:latin typeface="Verdana"/>
                <a:cs typeface="Verdana"/>
              </a:rPr>
              <a:t>la</a:t>
            </a:r>
            <a:r>
              <a:rPr sz="45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dirty="0">
                <a:solidFill>
                  <a:srgbClr val="381A0A"/>
                </a:solidFill>
                <a:latin typeface="Verdana"/>
                <a:cs typeface="Verdana"/>
              </a:rPr>
              <a:t>gène</a:t>
            </a:r>
            <a:r>
              <a:rPr sz="450" spc="-30" dirty="0">
                <a:solidFill>
                  <a:srgbClr val="381A0A"/>
                </a:solidFill>
                <a:latin typeface="Verdana"/>
                <a:cs typeface="Verdana"/>
              </a:rPr>
              <a:t> </a:t>
            </a:r>
            <a:r>
              <a:rPr sz="450" spc="-10" dirty="0">
                <a:solidFill>
                  <a:srgbClr val="381A0A"/>
                </a:solidFill>
                <a:latin typeface="Verdana"/>
                <a:cs typeface="Verdana"/>
              </a:rPr>
              <a:t>occasionnée</a:t>
            </a:r>
            <a:endParaRPr sz="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450">
              <a:latin typeface="Verdana"/>
              <a:cs typeface="Verdana"/>
            </a:endParaRPr>
          </a:p>
          <a:p>
            <a:pPr marL="61594">
              <a:lnSpc>
                <a:spcPct val="100000"/>
              </a:lnSpc>
            </a:pPr>
            <a:r>
              <a:rPr sz="450" u="sng" spc="-10" dirty="0">
                <a:solidFill>
                  <a:srgbClr val="0052FF"/>
                </a:solidFill>
                <a:uFill>
                  <a:solidFill>
                    <a:srgbClr val="0052FF"/>
                  </a:solidFill>
                </a:uFill>
                <a:latin typeface="Verdana"/>
                <a:cs typeface="Verdana"/>
              </a:rPr>
              <a:t>Recommencer</a:t>
            </a:r>
            <a:r>
              <a:rPr sz="450" u="sng" spc="-15" dirty="0">
                <a:solidFill>
                  <a:srgbClr val="0052FF"/>
                </a:solidFill>
                <a:uFill>
                  <a:solidFill>
                    <a:srgbClr val="0052FF"/>
                  </a:solidFill>
                </a:uFill>
                <a:latin typeface="Verdana"/>
                <a:cs typeface="Verdana"/>
              </a:rPr>
              <a:t> </a:t>
            </a:r>
            <a:r>
              <a:rPr sz="450" u="sng" spc="-10" dirty="0">
                <a:solidFill>
                  <a:srgbClr val="0052FF"/>
                </a:solidFill>
                <a:uFill>
                  <a:solidFill>
                    <a:srgbClr val="0052FF"/>
                  </a:solidFill>
                </a:uFill>
                <a:latin typeface="Verdana"/>
                <a:cs typeface="Verdana"/>
              </a:rPr>
              <a:t>plus </a:t>
            </a:r>
            <a:r>
              <a:rPr sz="450" u="sng" spc="-20" dirty="0">
                <a:solidFill>
                  <a:srgbClr val="0052FF"/>
                </a:solidFill>
                <a:uFill>
                  <a:solidFill>
                    <a:srgbClr val="0052FF"/>
                  </a:solidFill>
                </a:uFill>
                <a:latin typeface="Verdana"/>
                <a:cs typeface="Verdana"/>
              </a:rPr>
              <a:t>tard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29294" y="5895679"/>
            <a:ext cx="400050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399605" y="0"/>
                </a:lnTo>
              </a:path>
            </a:pathLst>
          </a:custGeom>
          <a:ln w="3175">
            <a:solidFill>
              <a:srgbClr val="381A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9684004" y="359714"/>
            <a:ext cx="288290" cy="288290"/>
            <a:chOff x="9684004" y="359714"/>
            <a:chExt cx="288290" cy="288290"/>
          </a:xfrm>
        </p:grpSpPr>
        <p:sp>
          <p:nvSpPr>
            <p:cNvPr id="23" name="object 23"/>
            <p:cNvSpPr/>
            <p:nvPr/>
          </p:nvSpPr>
          <p:spPr>
            <a:xfrm>
              <a:off x="9684004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81" y="32308"/>
                  </a:lnTo>
                  <a:lnTo>
                    <a:pt x="255981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1978" y="256540"/>
                  </a:lnTo>
                  <a:lnTo>
                    <a:pt x="31978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475" y="427745"/>
              <a:ext cx="141857" cy="15252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0043998" y="359714"/>
            <a:ext cx="288290" cy="288290"/>
            <a:chOff x="10043998" y="359714"/>
            <a:chExt cx="288290" cy="288290"/>
          </a:xfrm>
        </p:grpSpPr>
        <p:sp>
          <p:nvSpPr>
            <p:cNvPr id="26" name="object 26"/>
            <p:cNvSpPr/>
            <p:nvPr/>
          </p:nvSpPr>
          <p:spPr>
            <a:xfrm>
              <a:off x="10043998" y="359714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90">
                  <a:moveTo>
                    <a:pt x="287985" y="32308"/>
                  </a:moveTo>
                  <a:lnTo>
                    <a:pt x="255993" y="32308"/>
                  </a:lnTo>
                  <a:lnTo>
                    <a:pt x="255993" y="256311"/>
                  </a:lnTo>
                  <a:lnTo>
                    <a:pt x="287985" y="256311"/>
                  </a:lnTo>
                  <a:lnTo>
                    <a:pt x="287985" y="32308"/>
                  </a:lnTo>
                  <a:close/>
                </a:path>
                <a:path w="288290" h="288290">
                  <a:moveTo>
                    <a:pt x="28798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256540"/>
                  </a:lnTo>
                  <a:lnTo>
                    <a:pt x="0" y="288290"/>
                  </a:lnTo>
                  <a:lnTo>
                    <a:pt x="287985" y="288290"/>
                  </a:lnTo>
                  <a:lnTo>
                    <a:pt x="287985" y="256540"/>
                  </a:lnTo>
                  <a:lnTo>
                    <a:pt x="32004" y="256540"/>
                  </a:lnTo>
                  <a:lnTo>
                    <a:pt x="32004" y="31750"/>
                  </a:lnTo>
                  <a:lnTo>
                    <a:pt x="287985" y="31750"/>
                  </a:lnTo>
                  <a:lnTo>
                    <a:pt x="287985" y="0"/>
                  </a:lnTo>
                  <a:close/>
                </a:path>
              </a:pathLst>
            </a:custGeom>
            <a:solidFill>
              <a:srgbClr val="00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8667" y="427745"/>
              <a:ext cx="141857" cy="152525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9297454" y="345311"/>
            <a:ext cx="314960" cy="302895"/>
          </a:xfrm>
          <a:custGeom>
            <a:avLst/>
            <a:gdLst/>
            <a:ahLst/>
            <a:cxnLst/>
            <a:rect l="l" t="t" r="r" b="b"/>
            <a:pathLst>
              <a:path w="314959" h="302895">
                <a:moveTo>
                  <a:pt x="71094" y="162116"/>
                </a:moveTo>
                <a:lnTo>
                  <a:pt x="38773" y="162116"/>
                </a:lnTo>
                <a:lnTo>
                  <a:pt x="38773" y="302692"/>
                </a:lnTo>
                <a:lnTo>
                  <a:pt x="146494" y="302692"/>
                </a:lnTo>
                <a:lnTo>
                  <a:pt x="146494" y="270371"/>
                </a:lnTo>
                <a:lnTo>
                  <a:pt x="71094" y="270371"/>
                </a:lnTo>
                <a:lnTo>
                  <a:pt x="71094" y="162116"/>
                </a:lnTo>
                <a:close/>
              </a:path>
              <a:path w="314959" h="302895">
                <a:moveTo>
                  <a:pt x="203293" y="45237"/>
                </a:moveTo>
                <a:lnTo>
                  <a:pt x="157264" y="45237"/>
                </a:lnTo>
                <a:lnTo>
                  <a:pt x="243446" y="130340"/>
                </a:lnTo>
                <a:lnTo>
                  <a:pt x="243446" y="270371"/>
                </a:lnTo>
                <a:lnTo>
                  <a:pt x="168046" y="270371"/>
                </a:lnTo>
                <a:lnTo>
                  <a:pt x="168046" y="302692"/>
                </a:lnTo>
                <a:lnTo>
                  <a:pt x="275755" y="302692"/>
                </a:lnTo>
                <a:lnTo>
                  <a:pt x="275755" y="162116"/>
                </a:lnTo>
                <a:lnTo>
                  <a:pt x="307175" y="162116"/>
                </a:lnTo>
                <a:lnTo>
                  <a:pt x="314541" y="154572"/>
                </a:lnTo>
                <a:lnTo>
                  <a:pt x="203293" y="45237"/>
                </a:lnTo>
                <a:close/>
              </a:path>
              <a:path w="314959" h="302895">
                <a:moveTo>
                  <a:pt x="146494" y="205740"/>
                </a:moveTo>
                <a:lnTo>
                  <a:pt x="114186" y="205740"/>
                </a:lnTo>
                <a:lnTo>
                  <a:pt x="114186" y="270371"/>
                </a:lnTo>
                <a:lnTo>
                  <a:pt x="146494" y="270371"/>
                </a:lnTo>
                <a:lnTo>
                  <a:pt x="146494" y="205740"/>
                </a:lnTo>
                <a:close/>
              </a:path>
              <a:path w="314959" h="302895">
                <a:moveTo>
                  <a:pt x="200368" y="205740"/>
                </a:moveTo>
                <a:lnTo>
                  <a:pt x="168046" y="205740"/>
                </a:lnTo>
                <a:lnTo>
                  <a:pt x="168046" y="238062"/>
                </a:lnTo>
                <a:lnTo>
                  <a:pt x="200368" y="238062"/>
                </a:lnTo>
                <a:lnTo>
                  <a:pt x="200368" y="205740"/>
                </a:lnTo>
                <a:close/>
              </a:path>
              <a:path w="314959" h="302895">
                <a:moveTo>
                  <a:pt x="146507" y="151879"/>
                </a:moveTo>
                <a:lnTo>
                  <a:pt x="114186" y="151879"/>
                </a:lnTo>
                <a:lnTo>
                  <a:pt x="114186" y="184201"/>
                </a:lnTo>
                <a:lnTo>
                  <a:pt x="146507" y="184201"/>
                </a:lnTo>
                <a:lnTo>
                  <a:pt x="146507" y="151879"/>
                </a:lnTo>
                <a:close/>
              </a:path>
              <a:path w="314959" h="302895">
                <a:moveTo>
                  <a:pt x="200355" y="151879"/>
                </a:moveTo>
                <a:lnTo>
                  <a:pt x="168034" y="151879"/>
                </a:lnTo>
                <a:lnTo>
                  <a:pt x="168034" y="184201"/>
                </a:lnTo>
                <a:lnTo>
                  <a:pt x="200355" y="184201"/>
                </a:lnTo>
                <a:lnTo>
                  <a:pt x="200355" y="151879"/>
                </a:lnTo>
                <a:close/>
              </a:path>
              <a:path w="314959" h="302895">
                <a:moveTo>
                  <a:pt x="157264" y="0"/>
                </a:moveTo>
                <a:lnTo>
                  <a:pt x="0" y="154572"/>
                </a:lnTo>
                <a:lnTo>
                  <a:pt x="22618" y="177737"/>
                </a:lnTo>
                <a:lnTo>
                  <a:pt x="38773" y="162116"/>
                </a:lnTo>
                <a:lnTo>
                  <a:pt x="71094" y="162116"/>
                </a:lnTo>
                <a:lnTo>
                  <a:pt x="71094" y="130340"/>
                </a:lnTo>
                <a:lnTo>
                  <a:pt x="157264" y="45237"/>
                </a:lnTo>
                <a:lnTo>
                  <a:pt x="203293" y="45237"/>
                </a:lnTo>
                <a:lnTo>
                  <a:pt x="157264" y="0"/>
                </a:lnTo>
                <a:close/>
              </a:path>
              <a:path w="314959" h="302895">
                <a:moveTo>
                  <a:pt x="307175" y="162116"/>
                </a:moveTo>
                <a:lnTo>
                  <a:pt x="275755" y="162116"/>
                </a:lnTo>
                <a:lnTo>
                  <a:pt x="291923" y="177737"/>
                </a:lnTo>
                <a:lnTo>
                  <a:pt x="307175" y="162116"/>
                </a:lnTo>
                <a:close/>
              </a:path>
            </a:pathLst>
          </a:custGeom>
          <a:solidFill>
            <a:srgbClr val="005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2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1630</Words>
  <Application>Microsoft Office PowerPoint</Application>
  <PresentationFormat>Personnalisé</PresentationFormat>
  <Paragraphs>214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Verdana</vt:lpstr>
      <vt:lpstr>Office Theme</vt:lpstr>
      <vt:lpstr>Présentation PowerPoint</vt:lpstr>
      <vt:lpstr>01. Vos espaces connectés personnels</vt:lpstr>
      <vt:lpstr>Avant de commencer, se munir des informations ci-dessous</vt:lpstr>
      <vt:lpstr>Accéder au parcours d’inscription</vt:lpstr>
      <vt:lpstr>Compléter son parcours d’inscription</vt:lpstr>
      <vt:lpstr>Compléter son parcours d’inscription</vt:lpstr>
      <vt:lpstr>Compléter son parcours d’inscription</vt:lpstr>
      <vt:lpstr>Compléter son parcours d’inscription</vt:lpstr>
      <vt:lpstr>Réception du code de vérification par e-mail</vt:lpstr>
      <vt:lpstr>Réception du code de vérification par courrier</vt:lpstr>
      <vt:lpstr>Réception du code de vérification par courrier</vt:lpstr>
      <vt:lpstr>Réception du code de vérification par courrier</vt:lpstr>
      <vt:lpstr>Confirmation de son inscription</vt:lpstr>
      <vt:lpstr>Présentation PowerPoint</vt:lpstr>
      <vt:lpstr>Activer son compte</vt:lpstr>
      <vt:lpstr>Activer son compte</vt:lpstr>
      <vt:lpstr>Activer son compte</vt:lpstr>
      <vt:lpstr>Accéder à son espace client</vt:lpstr>
      <vt:lpstr>Vous avez des questions concernant un devis, une demande de remboursement en cours, votre affiliation, votre carte Tiers Payant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BLANDIN SUCHOT Sandra</dc:creator>
  <cp:lastModifiedBy>franciscordier58@outlook.fr</cp:lastModifiedBy>
  <cp:revision>2</cp:revision>
  <cp:lastPrinted>2026-02-16T15:06:03Z</cp:lastPrinted>
  <dcterms:created xsi:type="dcterms:W3CDTF">2026-02-16T15:02:07Z</dcterms:created>
  <dcterms:modified xsi:type="dcterms:W3CDTF">2026-03-09T09:51:30Z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2026-02-16T00:00:00Z</vt:filetime>
  </property>
  <property fmtid="{D5CDD505-2E9C-101B-9397-08002B2CF9AE}" pid="3" name="Creator">
    <vt:lpwstr>PDFium</vt:lpwstr>
  </property>
  <property fmtid="{D5CDD505-2E9C-101B-9397-08002B2CF9AE}" pid="4" name="Producer">
    <vt:lpwstr>PDFium</vt:lpwstr>
  </property>
  <property fmtid="{D5CDD505-2E9C-101B-9397-08002B2CF9AE}" pid="5" name="LastSaved">
    <vt:filetime>2026-02-16T00:00:00Z</vt:filetime>
  </property>
</Properties>
</file>